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8" r:id="rId3"/>
    <p:sldId id="257" r:id="rId4"/>
    <p:sldId id="341" r:id="rId5"/>
    <p:sldId id="355" r:id="rId6"/>
    <p:sldId id="3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42" r:id="rId39"/>
    <p:sldId id="291" r:id="rId40"/>
    <p:sldId id="290" r:id="rId41"/>
    <p:sldId id="344" r:id="rId42"/>
    <p:sldId id="292" r:id="rId43"/>
    <p:sldId id="293" r:id="rId44"/>
    <p:sldId id="294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9" r:id="rId58"/>
    <p:sldId id="308" r:id="rId59"/>
    <p:sldId id="310" r:id="rId60"/>
    <p:sldId id="345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20" r:id="rId70"/>
    <p:sldId id="321" r:id="rId71"/>
    <p:sldId id="346" r:id="rId72"/>
    <p:sldId id="322" r:id="rId73"/>
    <p:sldId id="351" r:id="rId74"/>
    <p:sldId id="354" r:id="rId75"/>
    <p:sldId id="323" r:id="rId76"/>
    <p:sldId id="324" r:id="rId77"/>
    <p:sldId id="325" r:id="rId78"/>
    <p:sldId id="326" r:id="rId79"/>
    <p:sldId id="353" r:id="rId80"/>
    <p:sldId id="352" r:id="rId81"/>
    <p:sldId id="319" r:id="rId82"/>
    <p:sldId id="327" r:id="rId83"/>
    <p:sldId id="339" r:id="rId84"/>
    <p:sldId id="331" r:id="rId85"/>
    <p:sldId id="337" r:id="rId86"/>
    <p:sldId id="334" r:id="rId87"/>
    <p:sldId id="338" r:id="rId88"/>
    <p:sldId id="340" r:id="rId89"/>
    <p:sldId id="336" r:id="rId90"/>
    <p:sldId id="329" r:id="rId91"/>
    <p:sldId id="330" r:id="rId92"/>
    <p:sldId id="349" r:id="rId93"/>
    <p:sldId id="350" r:id="rId94"/>
    <p:sldId id="348" r:id="rId9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301" autoAdjust="0"/>
  </p:normalViewPr>
  <p:slideViewPr>
    <p:cSldViewPr>
      <p:cViewPr varScale="1">
        <p:scale>
          <a:sx n="68" d="100"/>
          <a:sy n="68" d="100"/>
        </p:scale>
        <p:origin x="13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52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196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4.xml"/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4AAEA-24ED-4466-BDB2-9FFBFB41C602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C5C8B1FD-8AF4-475C-B99B-243746BCD6D3}">
      <dgm:prSet phldrT="[ข้อความ]"/>
      <dgm:spPr/>
      <dgm:t>
        <a:bodyPr/>
        <a:lstStyle/>
        <a:p>
          <a:r>
            <a:rPr lang="th-TH" dirty="0"/>
            <a:t>1.เมื่อเซ็นสัญญาแล้วช่างคุมงานต้องศึกษาแบบ</a:t>
          </a:r>
        </a:p>
      </dgm:t>
    </dgm:pt>
    <dgm:pt modelId="{BF8EA2B9-BA6F-4BD6-88AD-116CE5C9AA46}" type="parTrans" cxnId="{66661839-FE6E-47B7-8376-C085AFAE9D28}">
      <dgm:prSet/>
      <dgm:spPr/>
      <dgm:t>
        <a:bodyPr/>
        <a:lstStyle/>
        <a:p>
          <a:endParaRPr lang="th-TH"/>
        </a:p>
      </dgm:t>
    </dgm:pt>
    <dgm:pt modelId="{D852DF60-5CF2-4B54-B5BE-75C8D221A9ED}" type="sibTrans" cxnId="{66661839-FE6E-47B7-8376-C085AFAE9D28}">
      <dgm:prSet/>
      <dgm:spPr/>
      <dgm:t>
        <a:bodyPr/>
        <a:lstStyle/>
        <a:p>
          <a:endParaRPr lang="th-TH"/>
        </a:p>
      </dgm:t>
    </dgm:pt>
    <dgm:pt modelId="{C1A1F37F-31BB-403C-A060-95CACE1C2E57}">
      <dgm:prSet phldrT="[ข้อความ]"/>
      <dgm:spPr/>
      <dgm:t>
        <a:bodyPr/>
        <a:lstStyle/>
        <a:p>
          <a:r>
            <a:rPr lang="th-TH" dirty="0"/>
            <a:t>2.ช่างคุมงานประสานกับผู้รับจ้าง เพื่อดำเนินออกแบบส่วนผสม</a:t>
          </a:r>
        </a:p>
      </dgm:t>
    </dgm:pt>
    <dgm:pt modelId="{794340A0-5854-4E56-B397-F5F0A6F1C504}" type="parTrans" cxnId="{999BD4EE-17D2-42A7-9E61-8248704DB220}">
      <dgm:prSet/>
      <dgm:spPr/>
      <dgm:t>
        <a:bodyPr/>
        <a:lstStyle/>
        <a:p>
          <a:endParaRPr lang="th-TH"/>
        </a:p>
      </dgm:t>
    </dgm:pt>
    <dgm:pt modelId="{16892953-7EED-4595-B530-27EC1F0C7409}" type="sibTrans" cxnId="{999BD4EE-17D2-42A7-9E61-8248704DB220}">
      <dgm:prSet/>
      <dgm:spPr/>
      <dgm:t>
        <a:bodyPr/>
        <a:lstStyle/>
        <a:p>
          <a:endParaRPr lang="th-TH"/>
        </a:p>
      </dgm:t>
    </dgm:pt>
    <dgm:pt modelId="{CDEF229A-58B9-4397-8B75-93799A72EF9F}">
      <dgm:prSet phldrT="[ข้อความ]"/>
      <dgm:spPr/>
      <dgm:t>
        <a:bodyPr/>
        <a:lstStyle/>
        <a:p>
          <a:r>
            <a:rPr lang="en-US" dirty="0"/>
            <a:t>3</a:t>
          </a:r>
          <a:r>
            <a:rPr lang="th-TH" dirty="0"/>
            <a:t>.ทำหนังสือขอเจ้าหน้าที่เก็บตัวอย่างพร้อมแนบรายการคำนวณเพื่อตรวจสอบ</a:t>
          </a:r>
        </a:p>
      </dgm:t>
    </dgm:pt>
    <dgm:pt modelId="{547874C5-96F2-4311-A9A5-0FBA42482671}" type="parTrans" cxnId="{CAF6493E-71BC-4C6C-97C5-7C7BEB77401D}">
      <dgm:prSet/>
      <dgm:spPr/>
      <dgm:t>
        <a:bodyPr/>
        <a:lstStyle/>
        <a:p>
          <a:endParaRPr lang="th-TH"/>
        </a:p>
      </dgm:t>
    </dgm:pt>
    <dgm:pt modelId="{0AAEA534-FDDB-4FAB-B24D-B4787DF235C9}" type="sibTrans" cxnId="{CAF6493E-71BC-4C6C-97C5-7C7BEB77401D}">
      <dgm:prSet/>
      <dgm:spPr/>
      <dgm:t>
        <a:bodyPr/>
        <a:lstStyle/>
        <a:p>
          <a:endParaRPr lang="th-TH"/>
        </a:p>
      </dgm:t>
    </dgm:pt>
    <dgm:pt modelId="{AA29D89A-B0E3-4D27-B379-C217908D9E53}" type="pres">
      <dgm:prSet presAssocID="{B394AAEA-24ED-4466-BDB2-9FFBFB41C602}" presName="linearFlow" presStyleCnt="0">
        <dgm:presLayoutVars>
          <dgm:resizeHandles val="exact"/>
        </dgm:presLayoutVars>
      </dgm:prSet>
      <dgm:spPr/>
    </dgm:pt>
    <dgm:pt modelId="{E078735E-2BF5-4401-9422-03F284E5594C}" type="pres">
      <dgm:prSet presAssocID="{C5C8B1FD-8AF4-475C-B99B-243746BCD6D3}" presName="node" presStyleLbl="node1" presStyleIdx="0" presStyleCnt="3" custScaleX="275773">
        <dgm:presLayoutVars>
          <dgm:bulletEnabled val="1"/>
        </dgm:presLayoutVars>
      </dgm:prSet>
      <dgm:spPr/>
    </dgm:pt>
    <dgm:pt modelId="{F674D6FE-2DE8-45BD-9E37-203072B95B20}" type="pres">
      <dgm:prSet presAssocID="{D852DF60-5CF2-4B54-B5BE-75C8D221A9ED}" presName="sibTrans" presStyleLbl="sibTrans2D1" presStyleIdx="0" presStyleCnt="2"/>
      <dgm:spPr/>
    </dgm:pt>
    <dgm:pt modelId="{B8C5B183-8216-44A4-B233-FD98B40A2347}" type="pres">
      <dgm:prSet presAssocID="{D852DF60-5CF2-4B54-B5BE-75C8D221A9ED}" presName="connectorText" presStyleLbl="sibTrans2D1" presStyleIdx="0" presStyleCnt="2"/>
      <dgm:spPr/>
    </dgm:pt>
    <dgm:pt modelId="{4C728F16-3D9F-4E83-946E-759E33A2615A}" type="pres">
      <dgm:prSet presAssocID="{C1A1F37F-31BB-403C-A060-95CACE1C2E57}" presName="node" presStyleLbl="node1" presStyleIdx="1" presStyleCnt="3" custScaleX="254560">
        <dgm:presLayoutVars>
          <dgm:bulletEnabled val="1"/>
        </dgm:presLayoutVars>
      </dgm:prSet>
      <dgm:spPr/>
    </dgm:pt>
    <dgm:pt modelId="{8C433F89-0282-481C-9F7D-56D5FABB8F38}" type="pres">
      <dgm:prSet presAssocID="{16892953-7EED-4595-B530-27EC1F0C7409}" presName="sibTrans" presStyleLbl="sibTrans2D1" presStyleIdx="1" presStyleCnt="2"/>
      <dgm:spPr/>
    </dgm:pt>
    <dgm:pt modelId="{5D381A20-DE93-4835-927B-73B62ADD6E3F}" type="pres">
      <dgm:prSet presAssocID="{16892953-7EED-4595-B530-27EC1F0C7409}" presName="connectorText" presStyleLbl="sibTrans2D1" presStyleIdx="1" presStyleCnt="2"/>
      <dgm:spPr/>
    </dgm:pt>
    <dgm:pt modelId="{86259AF3-F808-43D6-A76E-CF71DFB12E25}" type="pres">
      <dgm:prSet presAssocID="{CDEF229A-58B9-4397-8B75-93799A72EF9F}" presName="node" presStyleLbl="node1" presStyleIdx="2" presStyleCnt="3" custScaleX="240418">
        <dgm:presLayoutVars>
          <dgm:bulletEnabled val="1"/>
        </dgm:presLayoutVars>
      </dgm:prSet>
      <dgm:spPr/>
    </dgm:pt>
  </dgm:ptLst>
  <dgm:cxnLst>
    <dgm:cxn modelId="{DC2F1101-E3EA-4124-8B32-684ADFE38EE8}" type="presOf" srcId="{D852DF60-5CF2-4B54-B5BE-75C8D221A9ED}" destId="{B8C5B183-8216-44A4-B233-FD98B40A2347}" srcOrd="1" destOrd="0" presId="urn:microsoft.com/office/officeart/2005/8/layout/process2"/>
    <dgm:cxn modelId="{66661839-FE6E-47B7-8376-C085AFAE9D28}" srcId="{B394AAEA-24ED-4466-BDB2-9FFBFB41C602}" destId="{C5C8B1FD-8AF4-475C-B99B-243746BCD6D3}" srcOrd="0" destOrd="0" parTransId="{BF8EA2B9-BA6F-4BD6-88AD-116CE5C9AA46}" sibTransId="{D852DF60-5CF2-4B54-B5BE-75C8D221A9ED}"/>
    <dgm:cxn modelId="{CAF6493E-71BC-4C6C-97C5-7C7BEB77401D}" srcId="{B394AAEA-24ED-4466-BDB2-9FFBFB41C602}" destId="{CDEF229A-58B9-4397-8B75-93799A72EF9F}" srcOrd="2" destOrd="0" parTransId="{547874C5-96F2-4311-A9A5-0FBA42482671}" sibTransId="{0AAEA534-FDDB-4FAB-B24D-B4787DF235C9}"/>
    <dgm:cxn modelId="{E65A6662-2AD3-45C5-8F04-388A64A824B1}" type="presOf" srcId="{C1A1F37F-31BB-403C-A060-95CACE1C2E57}" destId="{4C728F16-3D9F-4E83-946E-759E33A2615A}" srcOrd="0" destOrd="0" presId="urn:microsoft.com/office/officeart/2005/8/layout/process2"/>
    <dgm:cxn modelId="{56B91948-436F-4CB8-B24C-E1BEA6AA3F21}" type="presOf" srcId="{16892953-7EED-4595-B530-27EC1F0C7409}" destId="{8C433F89-0282-481C-9F7D-56D5FABB8F38}" srcOrd="0" destOrd="0" presId="urn:microsoft.com/office/officeart/2005/8/layout/process2"/>
    <dgm:cxn modelId="{56ED205A-5FC0-4070-8A6B-B1C03228C24E}" type="presOf" srcId="{16892953-7EED-4595-B530-27EC1F0C7409}" destId="{5D381A20-DE93-4835-927B-73B62ADD6E3F}" srcOrd="1" destOrd="0" presId="urn:microsoft.com/office/officeart/2005/8/layout/process2"/>
    <dgm:cxn modelId="{71CCD27C-E2D4-44C8-9161-844D29259868}" type="presOf" srcId="{B394AAEA-24ED-4466-BDB2-9FFBFB41C602}" destId="{AA29D89A-B0E3-4D27-B379-C217908D9E53}" srcOrd="0" destOrd="0" presId="urn:microsoft.com/office/officeart/2005/8/layout/process2"/>
    <dgm:cxn modelId="{A034E893-B7DE-417D-BA30-10E096DC7A54}" type="presOf" srcId="{CDEF229A-58B9-4397-8B75-93799A72EF9F}" destId="{86259AF3-F808-43D6-A76E-CF71DFB12E25}" srcOrd="0" destOrd="0" presId="urn:microsoft.com/office/officeart/2005/8/layout/process2"/>
    <dgm:cxn modelId="{877CC1AF-3D29-4828-BC6C-06D4A2815A89}" type="presOf" srcId="{D852DF60-5CF2-4B54-B5BE-75C8D221A9ED}" destId="{F674D6FE-2DE8-45BD-9E37-203072B95B20}" srcOrd="0" destOrd="0" presId="urn:microsoft.com/office/officeart/2005/8/layout/process2"/>
    <dgm:cxn modelId="{6962DCD1-DB78-445A-A0C9-74B7DBD4A9F6}" type="presOf" srcId="{C5C8B1FD-8AF4-475C-B99B-243746BCD6D3}" destId="{E078735E-2BF5-4401-9422-03F284E5594C}" srcOrd="0" destOrd="0" presId="urn:microsoft.com/office/officeart/2005/8/layout/process2"/>
    <dgm:cxn modelId="{999BD4EE-17D2-42A7-9E61-8248704DB220}" srcId="{B394AAEA-24ED-4466-BDB2-9FFBFB41C602}" destId="{C1A1F37F-31BB-403C-A060-95CACE1C2E57}" srcOrd="1" destOrd="0" parTransId="{794340A0-5854-4E56-B397-F5F0A6F1C504}" sibTransId="{16892953-7EED-4595-B530-27EC1F0C7409}"/>
    <dgm:cxn modelId="{474A6D7A-2B7A-49CD-8CF1-5F45E202990D}" type="presParOf" srcId="{AA29D89A-B0E3-4D27-B379-C217908D9E53}" destId="{E078735E-2BF5-4401-9422-03F284E5594C}" srcOrd="0" destOrd="0" presId="urn:microsoft.com/office/officeart/2005/8/layout/process2"/>
    <dgm:cxn modelId="{D2A147B2-0B3D-4EC2-99F9-79ED83F89090}" type="presParOf" srcId="{AA29D89A-B0E3-4D27-B379-C217908D9E53}" destId="{F674D6FE-2DE8-45BD-9E37-203072B95B20}" srcOrd="1" destOrd="0" presId="urn:microsoft.com/office/officeart/2005/8/layout/process2"/>
    <dgm:cxn modelId="{27EAF410-65D7-4875-9F6F-9339B10AEB54}" type="presParOf" srcId="{F674D6FE-2DE8-45BD-9E37-203072B95B20}" destId="{B8C5B183-8216-44A4-B233-FD98B40A2347}" srcOrd="0" destOrd="0" presId="urn:microsoft.com/office/officeart/2005/8/layout/process2"/>
    <dgm:cxn modelId="{64473E43-9E2E-42A9-A39F-9A6770ADCDAB}" type="presParOf" srcId="{AA29D89A-B0E3-4D27-B379-C217908D9E53}" destId="{4C728F16-3D9F-4E83-946E-759E33A2615A}" srcOrd="2" destOrd="0" presId="urn:microsoft.com/office/officeart/2005/8/layout/process2"/>
    <dgm:cxn modelId="{FE853F93-0B02-4528-962D-0A15A9D30C9F}" type="presParOf" srcId="{AA29D89A-B0E3-4D27-B379-C217908D9E53}" destId="{8C433F89-0282-481C-9F7D-56D5FABB8F38}" srcOrd="3" destOrd="0" presId="urn:microsoft.com/office/officeart/2005/8/layout/process2"/>
    <dgm:cxn modelId="{07800A2E-9236-4A0F-B7B1-E02E4AE00509}" type="presParOf" srcId="{8C433F89-0282-481C-9F7D-56D5FABB8F38}" destId="{5D381A20-DE93-4835-927B-73B62ADD6E3F}" srcOrd="0" destOrd="0" presId="urn:microsoft.com/office/officeart/2005/8/layout/process2"/>
    <dgm:cxn modelId="{A45EEF4E-6294-4D56-8AFE-FAFB381529FF}" type="presParOf" srcId="{AA29D89A-B0E3-4D27-B379-C217908D9E53}" destId="{86259AF3-F808-43D6-A76E-CF71DFB12E2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8735E-2BF5-4401-9422-03F284E5594C}">
      <dsp:nvSpPr>
        <dsp:cNvPr id="0" name=""/>
        <dsp:cNvSpPr/>
      </dsp:nvSpPr>
      <dsp:spPr>
        <a:xfrm>
          <a:off x="1306488" y="0"/>
          <a:ext cx="5616622" cy="11314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1.เมื่อเซ็นสัญญาแล้วช่างคุมงานต้องศึกษาแบบ</a:t>
          </a:r>
        </a:p>
      </dsp:txBody>
      <dsp:txXfrm>
        <a:off x="1339628" y="33140"/>
        <a:ext cx="5550342" cy="1065210"/>
      </dsp:txXfrm>
    </dsp:sp>
    <dsp:sp modelId="{F674D6FE-2DE8-45BD-9E37-203072B95B20}">
      <dsp:nvSpPr>
        <dsp:cNvPr id="0" name=""/>
        <dsp:cNvSpPr/>
      </dsp:nvSpPr>
      <dsp:spPr>
        <a:xfrm rot="5400000">
          <a:off x="3902645" y="1159778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/>
        </a:p>
      </dsp:txBody>
      <dsp:txXfrm rot="-5400000">
        <a:off x="3962049" y="1202209"/>
        <a:ext cx="305502" cy="297016"/>
      </dsp:txXfrm>
    </dsp:sp>
    <dsp:sp modelId="{4C728F16-3D9F-4E83-946E-759E33A2615A}">
      <dsp:nvSpPr>
        <dsp:cNvPr id="0" name=""/>
        <dsp:cNvSpPr/>
      </dsp:nvSpPr>
      <dsp:spPr>
        <a:xfrm>
          <a:off x="1522509" y="1697236"/>
          <a:ext cx="5184581" cy="113149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2.ช่างคุมงานประสานกับผู้รับจ้าง เพื่อดำเนินออกแบบส่วนผสม</a:t>
          </a:r>
        </a:p>
      </dsp:txBody>
      <dsp:txXfrm>
        <a:off x="1555649" y="1730376"/>
        <a:ext cx="5118301" cy="1065210"/>
      </dsp:txXfrm>
    </dsp:sp>
    <dsp:sp modelId="{8C433F89-0282-481C-9F7D-56D5FABB8F38}">
      <dsp:nvSpPr>
        <dsp:cNvPr id="0" name=""/>
        <dsp:cNvSpPr/>
      </dsp:nvSpPr>
      <dsp:spPr>
        <a:xfrm rot="5400000">
          <a:off x="3902645" y="2857014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/>
        </a:p>
      </dsp:txBody>
      <dsp:txXfrm rot="-5400000">
        <a:off x="3962049" y="2899445"/>
        <a:ext cx="305502" cy="297016"/>
      </dsp:txXfrm>
    </dsp:sp>
    <dsp:sp modelId="{86259AF3-F808-43D6-A76E-CF71DFB12E25}">
      <dsp:nvSpPr>
        <dsp:cNvPr id="0" name=""/>
        <dsp:cNvSpPr/>
      </dsp:nvSpPr>
      <dsp:spPr>
        <a:xfrm>
          <a:off x="1666523" y="3394472"/>
          <a:ext cx="4896553" cy="113149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  <a:r>
            <a:rPr lang="th-TH" sz="2000" kern="1200" dirty="0"/>
            <a:t>.ทำหนังสือขอเจ้าหน้าที่เก็บตัวอย่างพร้อมแนบรายการคำนวณเพื่อตรวจสอบ</a:t>
          </a:r>
        </a:p>
      </dsp:txBody>
      <dsp:txXfrm>
        <a:off x="1699663" y="3427612"/>
        <a:ext cx="4830273" cy="1065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78C8D-29C0-4391-8950-646B54A2A830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1369A-0777-421F-8ED9-7F3A270924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580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1369A-0777-421F-8ED9-7F3A270924CE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501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1369A-0777-421F-8ED9-7F3A270924CE}" type="slidenum">
              <a:rPr lang="th-TH" smtClean="0"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312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461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451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353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989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208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36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05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802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498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68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28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7.png"/><Relationship Id="rId10" Type="http://schemas.openxmlformats.org/officeDocument/2006/relationships/image" Target="../media/image91.png"/><Relationship Id="rId4" Type="http://schemas.openxmlformats.org/officeDocument/2006/relationships/image" Target="../media/image6.png"/><Relationship Id="rId9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7.png"/><Relationship Id="rId10" Type="http://schemas.openxmlformats.org/officeDocument/2006/relationships/image" Target="../media/image99.png"/><Relationship Id="rId4" Type="http://schemas.openxmlformats.org/officeDocument/2006/relationships/image" Target="../media/image6.png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0.png"/><Relationship Id="rId5" Type="http://schemas.openxmlformats.org/officeDocument/2006/relationships/image" Target="../media/image6.png"/><Relationship Id="rId10" Type="http://schemas.openxmlformats.org/officeDocument/2006/relationships/image" Target="../media/image109.png"/><Relationship Id="rId4" Type="http://schemas.openxmlformats.org/officeDocument/2006/relationships/image" Target="../media/image5.pn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.png"/><Relationship Id="rId7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7.png"/><Relationship Id="rId10" Type="http://schemas.openxmlformats.org/officeDocument/2006/relationships/image" Target="../media/image115.png"/><Relationship Id="rId4" Type="http://schemas.openxmlformats.org/officeDocument/2006/relationships/image" Target="../media/image6.png"/><Relationship Id="rId9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6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.png"/><Relationship Id="rId7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7.png"/><Relationship Id="rId10" Type="http://schemas.openxmlformats.org/officeDocument/2006/relationships/image" Target="../media/image123.png"/><Relationship Id="rId4" Type="http://schemas.openxmlformats.org/officeDocument/2006/relationships/image" Target="../media/image6.png"/><Relationship Id="rId9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5.png"/><Relationship Id="rId7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4.png"/><Relationship Id="rId7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4.png"/><Relationship Id="rId7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4.png"/><Relationship Id="rId7" Type="http://schemas.openxmlformats.org/officeDocument/2006/relationships/image" Target="../media/image137.png"/><Relationship Id="rId12" Type="http://schemas.openxmlformats.org/officeDocument/2006/relationships/image" Target="../media/image142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1.jpeg"/><Relationship Id="rId5" Type="http://schemas.openxmlformats.org/officeDocument/2006/relationships/image" Target="../media/image6.png"/><Relationship Id="rId10" Type="http://schemas.openxmlformats.org/officeDocument/2006/relationships/image" Target="../media/image140.png"/><Relationship Id="rId4" Type="http://schemas.openxmlformats.org/officeDocument/2006/relationships/image" Target="../media/image5.png"/><Relationship Id="rId9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.png"/><Relationship Id="rId7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4.png"/><Relationship Id="rId7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4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6.png"/><Relationship Id="rId5" Type="http://schemas.openxmlformats.org/officeDocument/2006/relationships/image" Target="../media/image6.png"/><Relationship Id="rId10" Type="http://schemas.openxmlformats.org/officeDocument/2006/relationships/image" Target="../media/image155.png"/><Relationship Id="rId4" Type="http://schemas.openxmlformats.org/officeDocument/2006/relationships/image" Target="../media/image5.png"/><Relationship Id="rId9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9.png"/><Relationship Id="rId7" Type="http://schemas.openxmlformats.org/officeDocument/2006/relationships/image" Target="../media/image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3.png"/><Relationship Id="rId7" Type="http://schemas.openxmlformats.org/officeDocument/2006/relationships/image" Target="../media/image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4.png"/><Relationship Id="rId7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1.png"/><Relationship Id="rId5" Type="http://schemas.openxmlformats.org/officeDocument/2006/relationships/image" Target="../media/image6.png"/><Relationship Id="rId10" Type="http://schemas.openxmlformats.org/officeDocument/2006/relationships/image" Target="../media/image170.jpeg"/><Relationship Id="rId4" Type="http://schemas.openxmlformats.org/officeDocument/2006/relationships/image" Target="../media/image5.png"/><Relationship Id="rId9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5.png"/><Relationship Id="rId7" Type="http://schemas.openxmlformats.org/officeDocument/2006/relationships/image" Target="../media/image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9.png"/><Relationship Id="rId7" Type="http://schemas.openxmlformats.org/officeDocument/2006/relationships/image" Target="../media/image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3" Type="http://schemas.openxmlformats.org/officeDocument/2006/relationships/image" Target="../media/image4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" Type="http://schemas.openxmlformats.org/officeDocument/2006/relationships/image" Target="../media/image181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86.png"/><Relationship Id="rId5" Type="http://schemas.openxmlformats.org/officeDocument/2006/relationships/image" Target="../media/image6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5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97.png"/><Relationship Id="rId7" Type="http://schemas.openxmlformats.org/officeDocument/2006/relationships/image" Target="../media/image7.png"/><Relationship Id="rId12" Type="http://schemas.openxmlformats.org/officeDocument/2006/relationships/image" Target="../media/image202.png"/><Relationship Id="rId2" Type="http://schemas.openxmlformats.org/officeDocument/2006/relationships/image" Target="../media/image196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01.png"/><Relationship Id="rId5" Type="http://schemas.openxmlformats.org/officeDocument/2006/relationships/image" Target="../media/image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4.png"/><Relationship Id="rId7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11.png"/><Relationship Id="rId7" Type="http://schemas.openxmlformats.org/officeDocument/2006/relationships/image" Target="../media/image7.png"/><Relationship Id="rId12" Type="http://schemas.openxmlformats.org/officeDocument/2006/relationships/image" Target="../media/image21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15.png"/><Relationship Id="rId5" Type="http://schemas.openxmlformats.org/officeDocument/2006/relationships/image" Target="../media/image5.png"/><Relationship Id="rId10" Type="http://schemas.openxmlformats.org/officeDocument/2006/relationships/image" Target="../media/image214.png"/><Relationship Id="rId4" Type="http://schemas.openxmlformats.org/officeDocument/2006/relationships/image" Target="../media/image4.png"/><Relationship Id="rId9" Type="http://schemas.openxmlformats.org/officeDocument/2006/relationships/image" Target="../media/image21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8.png"/><Relationship Id="rId7" Type="http://schemas.openxmlformats.org/officeDocument/2006/relationships/image" Target="../media/image7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21.jpeg"/><Relationship Id="rId7" Type="http://schemas.openxmlformats.org/officeDocument/2006/relationships/image" Target="../media/image7.png"/><Relationship Id="rId12" Type="http://schemas.openxmlformats.org/officeDocument/2006/relationships/image" Target="../media/image9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25.png"/><Relationship Id="rId5" Type="http://schemas.openxmlformats.org/officeDocument/2006/relationships/image" Target="../media/image5.png"/><Relationship Id="rId10" Type="http://schemas.openxmlformats.org/officeDocument/2006/relationships/image" Target="../media/image224.jpeg"/><Relationship Id="rId4" Type="http://schemas.openxmlformats.org/officeDocument/2006/relationships/image" Target="../media/image4.png"/><Relationship Id="rId9" Type="http://schemas.openxmlformats.org/officeDocument/2006/relationships/image" Target="../media/image22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jpe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27.png"/><Relationship Id="rId7" Type="http://schemas.openxmlformats.org/officeDocument/2006/relationships/image" Target="../media/image24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49.png"/><Relationship Id="rId4" Type="http://schemas.openxmlformats.org/officeDocument/2006/relationships/image" Target="../media/image26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6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6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6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5000">
              <a:schemeClr val="tx2">
                <a:lumMod val="60000"/>
                <a:lumOff val="4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512622" y="4265504"/>
            <a:ext cx="2709582" cy="1467751"/>
          </a:xfrm>
          <a:solidFill>
            <a:schemeClr val="accent3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56000"/>
              </a:prstClr>
            </a:outerShdw>
            <a:softEdge rad="190500"/>
          </a:effectLst>
        </p:spPr>
        <p:txBody>
          <a:bodyPr>
            <a:normAutofit/>
          </a:bodyPr>
          <a:lstStyle/>
          <a:p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</a:p>
          <a:p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นายอิทธิ อินท</a:t>
            </a:r>
            <a:r>
              <a:rPr lang="th-TH" sz="2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ัสส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กุล             นายมนตรี </a:t>
            </a:r>
            <a:r>
              <a:rPr lang="th-TH" sz="2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วรรณ</a:t>
            </a:r>
            <a:r>
              <a:rPr lang="th-TH" sz="2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บวร</a:t>
            </a:r>
          </a:p>
        </p:txBody>
      </p:sp>
      <p:sp>
        <p:nvSpPr>
          <p:cNvPr id="5" name="AutoShape 4" descr="à¸£à¸¹à¸à¸ à¸²à¸à¸à¸µà¹à¹à¸à¸µà¹à¸¢à¸§à¸à¹à¸­à¸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8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10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14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AutoShape 16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800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42" name="Picture 18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6411"/>
          <a:stretch/>
        </p:blipFill>
        <p:spPr bwMode="auto">
          <a:xfrm>
            <a:off x="7470884" y="5375656"/>
            <a:ext cx="1349588" cy="1328936"/>
          </a:xfrm>
          <a:prstGeom prst="bracketPair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28" y="186594"/>
            <a:ext cx="1431856" cy="14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669" y="5995785"/>
            <a:ext cx="4092291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</a:t>
            </a:r>
          </a:p>
          <a:p>
            <a:pPr algn="ctr"/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สำนักงานทางหลวงที่ 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989789"/>
            <a:ext cx="7681626" cy="18472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471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51" y="1660590"/>
            <a:ext cx="2908044" cy="210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1978" y="298915"/>
            <a:ext cx="9345978" cy="1225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076" y="1660590"/>
            <a:ext cx="2901948" cy="210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84" y="3971529"/>
            <a:ext cx="2883658" cy="2481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2831" y="3678306"/>
            <a:ext cx="2877561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4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757816"/>
            <a:ext cx="2908044" cy="210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1978" y="188640"/>
            <a:ext cx="9345978" cy="122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1772816"/>
            <a:ext cx="4871126" cy="2731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4279168"/>
            <a:ext cx="29446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6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0528" y="0"/>
            <a:ext cx="9345978" cy="1225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007" y="3911889"/>
            <a:ext cx="6468417" cy="2109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57" y="1556792"/>
            <a:ext cx="2944623" cy="2578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1340768"/>
            <a:ext cx="2901948" cy="2103302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ABDE12F6-8C6C-4C66-9098-7D1116C5DDC3}"/>
              </a:ext>
            </a:extLst>
          </p:cNvPr>
          <p:cNvSpPr/>
          <p:nvPr/>
        </p:nvSpPr>
        <p:spPr>
          <a:xfrm>
            <a:off x="547257" y="1988840"/>
            <a:ext cx="258458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633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917" y="1681710"/>
            <a:ext cx="7084166" cy="4267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4544" y="0"/>
            <a:ext cx="935207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7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17"/>
            <a:ext cx="9144793" cy="68281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253" y="1600200"/>
            <a:ext cx="6679493" cy="4525963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6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291617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6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38611" cy="6187976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4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152537"/>
            <a:ext cx="9144793" cy="1853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4963" y="1556792"/>
            <a:ext cx="6194073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50" y="1106336"/>
            <a:ext cx="8254699" cy="4986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116632"/>
            <a:ext cx="9144793" cy="682811"/>
          </a:xfrm>
          <a:prstGeom prst="rect">
            <a:avLst/>
          </a:prstGeom>
        </p:spPr>
      </p:pic>
      <p:sp>
        <p:nvSpPr>
          <p:cNvPr id="12" name="วงรี 11">
            <a:extLst>
              <a:ext uri="{FF2B5EF4-FFF2-40B4-BE49-F238E27FC236}">
                <a16:creationId xmlns:a16="http://schemas.microsoft.com/office/drawing/2014/main" id="{F5CCBF3F-1191-4C69-B0FC-2245D15EEC2A}"/>
              </a:ext>
            </a:extLst>
          </p:cNvPr>
          <p:cNvSpPr/>
          <p:nvPr/>
        </p:nvSpPr>
        <p:spPr>
          <a:xfrm>
            <a:off x="240903" y="1106336"/>
            <a:ext cx="1954834" cy="49023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74924A2C-56E1-400B-85B7-395FA3FB21D8}"/>
              </a:ext>
            </a:extLst>
          </p:cNvPr>
          <p:cNvSpPr/>
          <p:nvPr/>
        </p:nvSpPr>
        <p:spPr>
          <a:xfrm>
            <a:off x="6940510" y="1328177"/>
            <a:ext cx="1954834" cy="49023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C91B28D0-6A02-4AC0-B986-B0DAAC4D83BC}"/>
              </a:ext>
            </a:extLst>
          </p:cNvPr>
          <p:cNvSpPr/>
          <p:nvPr/>
        </p:nvSpPr>
        <p:spPr>
          <a:xfrm>
            <a:off x="3700093" y="1328177"/>
            <a:ext cx="1954834" cy="49023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0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095840"/>
            <a:ext cx="8229600" cy="2781432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121" y="1628800"/>
            <a:ext cx="9236241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36" y="164138"/>
            <a:ext cx="8382727" cy="117663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64DAA6C-337C-4EDD-BD66-CBB99E59BE2A}"/>
              </a:ext>
            </a:extLst>
          </p:cNvPr>
          <p:cNvSpPr txBox="1"/>
          <p:nvPr/>
        </p:nvSpPr>
        <p:spPr>
          <a:xfrm>
            <a:off x="5004048" y="505992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(ไม่เกิน)</a:t>
            </a:r>
          </a:p>
        </p:txBody>
      </p:sp>
    </p:spTree>
    <p:extLst>
      <p:ext uri="{BB962C8B-B14F-4D97-AF65-F5344CB8AC3E}">
        <p14:creationId xmlns:p14="http://schemas.microsoft.com/office/powerpoint/2010/main" val="156766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5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842992" cy="1143000"/>
          </a:xfrm>
          <a:solidFill>
            <a:schemeClr val="accent6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>
            <a:norm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หัวข้อการนำเสนอ</a:t>
            </a:r>
          </a:p>
        </p:txBody>
      </p:sp>
      <p:pic>
        <p:nvPicPr>
          <p:cNvPr id="1035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1026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264553"/>
            <a:ext cx="8522947" cy="47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6" y="3532754"/>
            <a:ext cx="8029128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43408"/>
            <a:ext cx="9144793" cy="1182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4038" y="476673"/>
            <a:ext cx="9352075" cy="3168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304" y="1412776"/>
            <a:ext cx="1103472" cy="365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587" y="1412776"/>
            <a:ext cx="1170533" cy="365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9688" y="1412776"/>
            <a:ext cx="1566808" cy="365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584" y="1808245"/>
            <a:ext cx="3414056" cy="36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528" y="2708920"/>
            <a:ext cx="1859441" cy="36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3109" y="3068960"/>
            <a:ext cx="1603387" cy="365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536" y="3501008"/>
            <a:ext cx="78035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4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20122"/>
            <a:ext cx="9144793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796" y="906532"/>
            <a:ext cx="9321592" cy="281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90" y="3861048"/>
            <a:ext cx="751701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6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" y="20122"/>
            <a:ext cx="9138696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072" y="980728"/>
            <a:ext cx="9230144" cy="3828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3998391"/>
            <a:ext cx="5182049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22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50889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51" y="692696"/>
            <a:ext cx="8608298" cy="2627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132" y="2780928"/>
            <a:ext cx="4151736" cy="1133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656" y="3783364"/>
            <a:ext cx="6956139" cy="2213040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864363C8-28DC-4032-B6DC-FB2EA95057AA}"/>
              </a:ext>
            </a:extLst>
          </p:cNvPr>
          <p:cNvSpPr txBox="1"/>
          <p:nvPr/>
        </p:nvSpPr>
        <p:spPr>
          <a:xfrm>
            <a:off x="4680420" y="541560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(ไม่เกิน)</a:t>
            </a:r>
          </a:p>
        </p:txBody>
      </p:sp>
    </p:spTree>
    <p:extLst>
      <p:ext uri="{BB962C8B-B14F-4D97-AF65-F5344CB8AC3E}">
        <p14:creationId xmlns:p14="http://schemas.microsoft.com/office/powerpoint/2010/main" val="1048677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13" y="1260247"/>
            <a:ext cx="8650974" cy="1304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39" y="3164317"/>
            <a:ext cx="8041321" cy="2712955"/>
          </a:xfrm>
          <a:prstGeom prst="rect">
            <a:avLst/>
          </a:prstGeom>
        </p:spPr>
      </p:pic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FAC3CA06-F688-44B6-9D93-B31CB7F3EF2E}"/>
              </a:ext>
            </a:extLst>
          </p:cNvPr>
          <p:cNvCxnSpPr/>
          <p:nvPr/>
        </p:nvCxnSpPr>
        <p:spPr>
          <a:xfrm>
            <a:off x="3203848" y="2334812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58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41" y="1124744"/>
            <a:ext cx="8748518" cy="3645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68" y="3873815"/>
            <a:ext cx="7090263" cy="1859441"/>
          </a:xfrm>
          <a:prstGeom prst="rect">
            <a:avLst/>
          </a:prstGeom>
        </p:spPr>
      </p:pic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D6524C11-0288-4614-8ED5-BE6BCB31F37F}"/>
              </a:ext>
            </a:extLst>
          </p:cNvPr>
          <p:cNvCxnSpPr>
            <a:cxnSpLocks/>
          </p:cNvCxnSpPr>
          <p:nvPr/>
        </p:nvCxnSpPr>
        <p:spPr>
          <a:xfrm>
            <a:off x="1072426" y="3068960"/>
            <a:ext cx="18433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9293E6AE-5601-4892-8F77-75E9A18A9D83}"/>
              </a:ext>
            </a:extLst>
          </p:cNvPr>
          <p:cNvCxnSpPr>
            <a:cxnSpLocks/>
          </p:cNvCxnSpPr>
          <p:nvPr/>
        </p:nvCxnSpPr>
        <p:spPr>
          <a:xfrm>
            <a:off x="5450504" y="3068960"/>
            <a:ext cx="18433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734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89" y="956857"/>
            <a:ext cx="8742422" cy="49442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888" y="2060848"/>
            <a:ext cx="6456224" cy="951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426" y="4075291"/>
            <a:ext cx="6727686" cy="1867312"/>
          </a:xfrm>
          <a:prstGeom prst="rect">
            <a:avLst/>
          </a:prstGeom>
        </p:spPr>
      </p:pic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033C3AEB-3F21-450E-9623-423BEB101503}"/>
              </a:ext>
            </a:extLst>
          </p:cNvPr>
          <p:cNvCxnSpPr>
            <a:cxnSpLocks/>
          </p:cNvCxnSpPr>
          <p:nvPr/>
        </p:nvCxnSpPr>
        <p:spPr>
          <a:xfrm>
            <a:off x="3779912" y="1743012"/>
            <a:ext cx="18424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>
            <a:extLst>
              <a:ext uri="{FF2B5EF4-FFF2-40B4-BE49-F238E27FC236}">
                <a16:creationId xmlns:a16="http://schemas.microsoft.com/office/drawing/2014/main" id="{BB9F0B31-01A6-4198-ACE3-3E1DF96E3363}"/>
              </a:ext>
            </a:extLst>
          </p:cNvPr>
          <p:cNvCxnSpPr>
            <a:cxnSpLocks/>
          </p:cNvCxnSpPr>
          <p:nvPr/>
        </p:nvCxnSpPr>
        <p:spPr>
          <a:xfrm>
            <a:off x="3474267" y="3890852"/>
            <a:ext cx="18424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842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6449"/>
          <a:stretch/>
        </p:blipFill>
        <p:spPr>
          <a:xfrm>
            <a:off x="234320" y="1124744"/>
            <a:ext cx="8675360" cy="203605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951" y="3383792"/>
            <a:ext cx="7206097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889" cy="1182727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367" y="836712"/>
            <a:ext cx="4627265" cy="1140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347" y="1988840"/>
            <a:ext cx="841930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5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41"/>
            <a:ext cx="8382727" cy="1182727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879" y="1423386"/>
            <a:ext cx="9205758" cy="35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7544" y="6000675"/>
            <a:ext cx="8435552" cy="802444"/>
            <a:chOff x="467544" y="6000675"/>
            <a:chExt cx="8435552" cy="802444"/>
          </a:xfrm>
        </p:grpSpPr>
        <p:pic>
          <p:nvPicPr>
            <p:cNvPr id="10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ตัวเชื่อมต่อตรง 12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71600" y="6403009"/>
              <a:ext cx="387153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4000"/>
                </a:prstClr>
              </a:outerShdw>
              <a:reflection stA="97000" endPos="65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ส่วนตรวจสอบและวิเคราะห์ทางวิศวกรรม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สทล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.15</a:t>
              </a:r>
            </a:p>
          </p:txBody>
        </p:sp>
        <p:pic>
          <p:nvPicPr>
            <p:cNvPr id="15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801" y="1705072"/>
            <a:ext cx="7025295" cy="454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964" y="111398"/>
            <a:ext cx="641354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116632"/>
            <a:ext cx="8382727" cy="118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79" y="1052736"/>
            <a:ext cx="8882642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825" y="3022325"/>
            <a:ext cx="6590347" cy="2639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1236" y="1840965"/>
            <a:ext cx="540152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7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-2424"/>
            <a:ext cx="8382727" cy="1847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8" y="1571973"/>
            <a:ext cx="894970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6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44624"/>
            <a:ext cx="8382727" cy="118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458" y="1536028"/>
            <a:ext cx="927891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35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843269B-9546-4135-946B-F88213838F65}"/>
              </a:ext>
            </a:extLst>
          </p:cNvPr>
          <p:cNvGrpSpPr/>
          <p:nvPr/>
        </p:nvGrpSpPr>
        <p:grpSpPr>
          <a:xfrm>
            <a:off x="467544" y="6000675"/>
            <a:ext cx="8435552" cy="802444"/>
            <a:chOff x="467544" y="6000675"/>
            <a:chExt cx="8435552" cy="802444"/>
          </a:xfrm>
        </p:grpSpPr>
        <p:pic>
          <p:nvPicPr>
  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ตัวเชื่อมต่อตรง 6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71600" y="6403009"/>
              <a:ext cx="387153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4000"/>
                </a:prstClr>
              </a:outerShdw>
              <a:reflection stA="97000" endPos="65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ส่วนตรวจสอบและวิเคราะห์ทางวิศวกรรม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สทล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.15</a:t>
              </a:r>
            </a:p>
          </p:txBody>
        </p:sp>
        <p:pic>
          <p:nvPicPr>
            <p:cNvPr id="9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20122"/>
            <a:ext cx="83827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7" y="1343987"/>
            <a:ext cx="9127444" cy="41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254436"/>
            <a:ext cx="9626418" cy="115834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1705751"/>
            <a:ext cx="644403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3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14025"/>
            <a:ext cx="8382727" cy="118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21" y="980728"/>
            <a:ext cx="420660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671" y="2072007"/>
            <a:ext cx="4645555" cy="1835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8537" y="1192011"/>
            <a:ext cx="4109060" cy="664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5990" y="1979662"/>
            <a:ext cx="4548010" cy="2505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430" y="4298271"/>
            <a:ext cx="853514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188640"/>
            <a:ext cx="8382727" cy="118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770" y="808344"/>
            <a:ext cx="7655685" cy="52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28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F8BC997-F52C-4470-822F-9A730D4744C1}"/>
              </a:ext>
            </a:extLst>
          </p:cNvPr>
          <p:cNvGrpSpPr/>
          <p:nvPr/>
        </p:nvGrpSpPr>
        <p:grpSpPr>
          <a:xfrm>
            <a:off x="467544" y="6000675"/>
            <a:ext cx="8435552" cy="639431"/>
            <a:chOff x="467544" y="6000675"/>
            <a:chExt cx="8435552" cy="639431"/>
          </a:xfrm>
        </p:grpSpPr>
        <p:pic>
          <p:nvPicPr>
  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ตัวเชื่อมต่อตรง 6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-243408"/>
            <a:ext cx="8382727" cy="118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20688"/>
            <a:ext cx="3151905" cy="7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41" y="1196752"/>
            <a:ext cx="4212701" cy="4664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466" y="1158129"/>
            <a:ext cx="4743099" cy="2973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1168" y="588768"/>
            <a:ext cx="3158002" cy="701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2854" y="4830556"/>
            <a:ext cx="3244240" cy="1316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6640" y="3888561"/>
            <a:ext cx="2745774" cy="972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7094" y="3888561"/>
            <a:ext cx="2196906" cy="20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8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056398F-9E46-486E-8E4D-A20B6BB5C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2682" y="12373"/>
            <a:ext cx="4040188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th-TH" sz="3600" dirty="0"/>
              <a:t>ตัวอย่างที่ใช้ได้</a:t>
            </a:r>
          </a:p>
        </p:txBody>
      </p:sp>
      <p:pic>
        <p:nvPicPr>
          <p:cNvPr id="3" name="ตัวแทนเนื้อหา 2">
            <a:extLst>
              <a:ext uri="{FF2B5EF4-FFF2-40B4-BE49-F238E27FC236}">
                <a16:creationId xmlns:a16="http://schemas.microsoft.com/office/drawing/2014/main" id="{6019B4BE-56F1-4A06-BF2C-4F2B93617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33021" r="12412" b="9918"/>
          <a:stretch/>
        </p:blipFill>
        <p:spPr>
          <a:xfrm>
            <a:off x="2494115" y="2412901"/>
            <a:ext cx="4120768" cy="3816425"/>
          </a:xfr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0B4B8F0-EBB1-471B-9AE7-B3973FCEDB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r="35367"/>
          <a:stretch/>
        </p:blipFill>
        <p:spPr>
          <a:xfrm>
            <a:off x="2494115" y="556171"/>
            <a:ext cx="4155769" cy="1856730"/>
          </a:xfrm>
          <a:prstGeom prst="rect">
            <a:avLst/>
          </a:prstGeom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3E3301D-2063-4B51-8B2B-734367FB6C39}"/>
              </a:ext>
            </a:extLst>
          </p:cNvPr>
          <p:cNvGrpSpPr/>
          <p:nvPr/>
        </p:nvGrpSpPr>
        <p:grpSpPr>
          <a:xfrm>
            <a:off x="467544" y="6000675"/>
            <a:ext cx="8435552" cy="639431"/>
            <a:chOff x="467544" y="6000675"/>
            <a:chExt cx="8435552" cy="639431"/>
          </a:xfrm>
        </p:grpSpPr>
        <p:pic>
          <p:nvPicPr>
            <p:cNvPr id="13" name="Picture 11" descr="à¸à¸¥à¸à¸²à¸£à¸à¹à¸à¸«à¸²à¸£à¸¹à¸à¸ à¸²à¸à¸ªà¸³à¸«à¸£à¸±à¸ à¸à¹à¸²à¸¢à¸à¹à¸­à¸ªà¸£à¹à¸²à¸à¸à¸²à¸">
              <a:extLst>
                <a:ext uri="{FF2B5EF4-FFF2-40B4-BE49-F238E27FC236}">
                  <a16:creationId xmlns:a16="http://schemas.microsoft.com/office/drawing/2014/main" id="{043D1D0E-5563-472C-A389-4813AD926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à¸à¸¥à¸à¸²à¸£à¸à¹à¸à¸«à¸²à¸£à¸¹à¸à¸ à¸²à¸à¸ªà¸³à¸«à¸£à¸±à¸ à¸à¹à¸²à¸¢à¸à¹à¸­à¸ªà¸£à¹à¸²à¸à¸à¸²à¸">
              <a:extLst>
                <a:ext uri="{FF2B5EF4-FFF2-40B4-BE49-F238E27FC236}">
                  <a16:creationId xmlns:a16="http://schemas.microsoft.com/office/drawing/2014/main" id="{4CE28380-8D15-4BDF-A17C-0D80BA2458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à¸£à¸¹à¸à¸ à¸²à¸à¸à¸µà¹à¹à¸à¸µà¹à¸¢à¸§à¸à¹à¸­à¸">
              <a:extLst>
                <a:ext uri="{FF2B5EF4-FFF2-40B4-BE49-F238E27FC236}">
                  <a16:creationId xmlns:a16="http://schemas.microsoft.com/office/drawing/2014/main" id="{B3A0913B-251A-41F6-8A15-EEA6AE20B5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27D78ED4-D7B6-4586-94C6-C4E44FDFEEDC}"/>
                </a:ext>
              </a:extLst>
            </p:cNvPr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à¸à¸¥à¸à¸²à¸£à¸à¹à¸à¸«à¸²à¸£à¸¹à¸à¸ à¸²à¸à¸ªà¸³à¸«à¸£à¸±à¸ à¸à¸£à¸²à¸à¸£à¸¡à¸à¸²à¸à¸«à¸¥à¸§à¸">
              <a:extLst>
                <a:ext uri="{FF2B5EF4-FFF2-40B4-BE49-F238E27FC236}">
                  <a16:creationId xmlns:a16="http://schemas.microsoft.com/office/drawing/2014/main" id="{A98AF2E0-362C-41BB-AED3-C85DF1553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571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82" y="-243408"/>
            <a:ext cx="8151058" cy="1182727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966" y="548680"/>
            <a:ext cx="3158002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1123820"/>
            <a:ext cx="5352752" cy="5401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893" y="548680"/>
            <a:ext cx="3158002" cy="7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576" y="4487939"/>
            <a:ext cx="3450635" cy="1426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8329" y="1412776"/>
            <a:ext cx="3945671" cy="3255546"/>
          </a:xfrm>
          <a:prstGeom prst="rect">
            <a:avLst/>
          </a:prstGeom>
        </p:spPr>
      </p:pic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940E497F-FE9B-4EDA-A3CD-9588AD118D88}"/>
              </a:ext>
            </a:extLst>
          </p:cNvPr>
          <p:cNvCxnSpPr/>
          <p:nvPr/>
        </p:nvCxnSpPr>
        <p:spPr>
          <a:xfrm>
            <a:off x="5714893" y="4005064"/>
            <a:ext cx="28175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A70D4B40-87A4-4416-927F-3DDEC039DC02}"/>
              </a:ext>
            </a:extLst>
          </p:cNvPr>
          <p:cNvCxnSpPr/>
          <p:nvPr/>
        </p:nvCxnSpPr>
        <p:spPr>
          <a:xfrm>
            <a:off x="5686757" y="4393240"/>
            <a:ext cx="5132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09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1BA732-45D8-4D29-BA39-B4913B7D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บทนำ</a:t>
            </a:r>
          </a:p>
        </p:txBody>
      </p:sp>
      <p:graphicFrame>
        <p:nvGraphicFramePr>
          <p:cNvPr id="5" name="ตัวแทนเนื้อหา 4">
            <a:extLst>
              <a:ext uri="{FF2B5EF4-FFF2-40B4-BE49-F238E27FC236}">
                <a16:creationId xmlns:a16="http://schemas.microsoft.com/office/drawing/2014/main" id="{4A0E8375-5CC7-4061-BEF2-EC25282B3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8829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7544" y="6000675"/>
            <a:ext cx="8435552" cy="802444"/>
            <a:chOff x="467544" y="6000675"/>
            <a:chExt cx="8435552" cy="802444"/>
          </a:xfrm>
        </p:grpSpPr>
        <p:pic>
          <p:nvPicPr>
  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ตัวเชื่อมต่อตรง 12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71600" y="6403009"/>
              <a:ext cx="387153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4000"/>
                </a:prstClr>
              </a:outerShdw>
              <a:reflection stA="97000" endPos="65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ส่วนตรวจสอบและวิเคราะห์ทางวิศวกรรม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สทล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.15</a:t>
              </a:r>
            </a:p>
          </p:txBody>
        </p:sp>
        <p:pic>
          <p:nvPicPr>
            <p:cNvPr id="11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7896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7544" y="6000675"/>
            <a:ext cx="8435552" cy="639431"/>
            <a:chOff x="467544" y="6000675"/>
            <a:chExt cx="8435552" cy="639431"/>
          </a:xfrm>
        </p:grpSpPr>
        <p:pic>
          <p:nvPicPr>
  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ตัวเชื่อมต่อตรง 6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36" y="-27384"/>
            <a:ext cx="8382727" cy="118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46" y="804792"/>
            <a:ext cx="3158002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11" y="1340768"/>
            <a:ext cx="3706689" cy="3395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804792"/>
            <a:ext cx="3151905" cy="701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9498" y="1308672"/>
            <a:ext cx="486503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7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DF992-368A-4751-8CDA-D0A6D4ED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th-TH" dirty="0"/>
              <a:t>ภาพตัวอย่าง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9E20A8-1F0E-4271-A55B-A7B6190A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17" y="188640"/>
            <a:ext cx="5003851" cy="333419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F4A0D9F-53FB-428F-946D-67B2F26F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811" y="2967859"/>
            <a:ext cx="3925127" cy="3532614"/>
          </a:xfrm>
          <a:prstGeom prst="rect">
            <a:avLst/>
          </a:prstGeom>
        </p:spPr>
      </p:pic>
      <p:pic>
        <p:nvPicPr>
          <p:cNvPr id="1026" name="Picture 2" descr="à¸§à¸±à¸ªà¸à¸¸à¸¢à¸²à¸£à¸­à¸¢à¸à¹à¸­à¸à¸­à¸à¸à¸£à¸µà¸ TIPCO JOINT SEALER">
            <a:extLst>
              <a:ext uri="{FF2B5EF4-FFF2-40B4-BE49-F238E27FC236}">
                <a16:creationId xmlns:a16="http://schemas.microsoft.com/office/drawing/2014/main" id="{CD0F24E7-0AD0-466F-B8EE-216AEDB7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9" y="2780928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7544" y="6000675"/>
            <a:ext cx="8435552" cy="639431"/>
            <a:chOff x="467544" y="6000675"/>
            <a:chExt cx="8435552" cy="639431"/>
          </a:xfrm>
        </p:grpSpPr>
        <p:pic>
          <p:nvPicPr>
            <p:cNvPr id="9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ตัวเชื่อมต่อตรง 6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2009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33" y="14025"/>
            <a:ext cx="8382727" cy="118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74157"/>
            <a:ext cx="4743099" cy="1749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032839"/>
            <a:ext cx="4706520" cy="3060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9166" y="690335"/>
            <a:ext cx="7488832" cy="1749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3888" y="3083344"/>
            <a:ext cx="6718145" cy="143878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C970C45-5650-4CD8-961D-5DB7A38A44A9}"/>
              </a:ext>
            </a:extLst>
          </p:cNvPr>
          <p:cNvSpPr txBox="1"/>
          <p:nvPr/>
        </p:nvSpPr>
        <p:spPr>
          <a:xfrm>
            <a:off x="240408" y="4948008"/>
            <a:ext cx="227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Passing #200 &lt;10%</a:t>
            </a:r>
          </a:p>
        </p:txBody>
      </p:sp>
    </p:spTree>
    <p:extLst>
      <p:ext uri="{BB962C8B-B14F-4D97-AF65-F5344CB8AC3E}">
        <p14:creationId xmlns:p14="http://schemas.microsoft.com/office/powerpoint/2010/main" val="3972569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656"/>
            <a:ext cx="9150889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990" y="1107387"/>
            <a:ext cx="5617951" cy="27152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095" y="3737735"/>
            <a:ext cx="6303810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55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" y="0"/>
            <a:ext cx="7693819" cy="2676376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2032895"/>
            <a:ext cx="9144793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4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793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071" y="404664"/>
            <a:ext cx="4115157" cy="755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" y="933221"/>
            <a:ext cx="9036496" cy="51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6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10"/>
            <a:ext cx="9144793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772" y="476672"/>
            <a:ext cx="3456732" cy="5524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9565"/>
            <a:ext cx="5220688" cy="5306208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DEEBC770-7050-4A10-8D71-104177007FD8}"/>
              </a:ext>
            </a:extLst>
          </p:cNvPr>
          <p:cNvSpPr/>
          <p:nvPr/>
        </p:nvSpPr>
        <p:spPr>
          <a:xfrm>
            <a:off x="4355976" y="1788183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6560D3C-5EF5-44B7-9327-D061AB4573E0}"/>
              </a:ext>
            </a:extLst>
          </p:cNvPr>
          <p:cNvSpPr/>
          <p:nvPr/>
        </p:nvSpPr>
        <p:spPr>
          <a:xfrm>
            <a:off x="4369624" y="2004206"/>
            <a:ext cx="360040" cy="207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8D4C5154-D695-40F5-9AE0-E1BCB56C9CAE}"/>
              </a:ext>
            </a:extLst>
          </p:cNvPr>
          <p:cNvSpPr/>
          <p:nvPr/>
        </p:nvSpPr>
        <p:spPr>
          <a:xfrm>
            <a:off x="4369624" y="2195083"/>
            <a:ext cx="360040" cy="1288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A5D418BE-9A4B-47B2-8428-C9DB861BA8B7}"/>
              </a:ext>
            </a:extLst>
          </p:cNvPr>
          <p:cNvSpPr/>
          <p:nvPr/>
        </p:nvSpPr>
        <p:spPr>
          <a:xfrm>
            <a:off x="4369624" y="2294576"/>
            <a:ext cx="360040" cy="1288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7AF24E6D-4235-4C23-AE9E-E5EB7B807FE7}"/>
              </a:ext>
            </a:extLst>
          </p:cNvPr>
          <p:cNvSpPr/>
          <p:nvPr/>
        </p:nvSpPr>
        <p:spPr>
          <a:xfrm>
            <a:off x="2339752" y="2708920"/>
            <a:ext cx="36004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3417FEAB-AE59-43C5-A0DA-BFED8EB4571B}"/>
              </a:ext>
            </a:extLst>
          </p:cNvPr>
          <p:cNvSpPr/>
          <p:nvPr/>
        </p:nvSpPr>
        <p:spPr>
          <a:xfrm>
            <a:off x="4369624" y="3311397"/>
            <a:ext cx="360040" cy="549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4B00D828-E385-452D-B80D-37A16D9848AF}"/>
              </a:ext>
            </a:extLst>
          </p:cNvPr>
          <p:cNvSpPr txBox="1"/>
          <p:nvPr/>
        </p:nvSpPr>
        <p:spPr>
          <a:xfrm>
            <a:off x="611560" y="400506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ห้ามใช้ </a:t>
            </a:r>
            <a:r>
              <a:rPr lang="en-US" dirty="0"/>
              <a:t>Fly Ash</a:t>
            </a:r>
            <a:r>
              <a:rPr lang="th-TH" dirty="0"/>
              <a:t> ผสม </a:t>
            </a:r>
          </a:p>
        </p:txBody>
      </p:sp>
    </p:spTree>
    <p:extLst>
      <p:ext uri="{BB962C8B-B14F-4D97-AF65-F5344CB8AC3E}">
        <p14:creationId xmlns:p14="http://schemas.microsoft.com/office/powerpoint/2010/main" val="201613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117663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87" y="1340768"/>
            <a:ext cx="3036625" cy="4785395"/>
          </a:xfr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3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793" cy="11766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426" y="296766"/>
            <a:ext cx="3987130" cy="75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00" y="3160425"/>
            <a:ext cx="2627604" cy="1975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359" y="4111924"/>
            <a:ext cx="2633700" cy="19813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0" y="620688"/>
            <a:ext cx="9132600" cy="2645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1" y="4061840"/>
            <a:ext cx="2633700" cy="1959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00" y="3140968"/>
            <a:ext cx="2633700" cy="19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52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7" y="-387424"/>
            <a:ext cx="7693819" cy="2676376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1052736"/>
            <a:ext cx="9144793" cy="1798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217" y="3029848"/>
            <a:ext cx="9248434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5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7544" y="6000675"/>
            <a:ext cx="8435552" cy="802444"/>
            <a:chOff x="467544" y="6000675"/>
            <a:chExt cx="8435552" cy="802444"/>
          </a:xfrm>
        </p:grpSpPr>
        <p:pic>
          <p:nvPicPr>
  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ตัวเชื่อมต่อตรง 12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71600" y="6403009"/>
              <a:ext cx="387153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4000"/>
                </a:prstClr>
              </a:outerShdw>
              <a:reflection stA="97000" endPos="65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ส่วนตรวจสอบและวิเคราะห์ทางวิศวกรรม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สทล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.15</a:t>
              </a:r>
            </a:p>
          </p:txBody>
        </p:sp>
        <p:pic>
          <p:nvPicPr>
            <p:cNvPr id="11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2" y="93960"/>
            <a:ext cx="8409456" cy="6029002"/>
          </a:xfrm>
        </p:spPr>
      </p:pic>
    </p:spTree>
    <p:extLst>
      <p:ext uri="{BB962C8B-B14F-4D97-AF65-F5344CB8AC3E}">
        <p14:creationId xmlns:p14="http://schemas.microsoft.com/office/powerpoint/2010/main" val="458340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4568"/>
            <a:ext cx="8229600" cy="1204192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74" y="1113585"/>
            <a:ext cx="8163252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05" y="2626327"/>
            <a:ext cx="8096190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4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91194" cy="1286367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68" y="1859144"/>
            <a:ext cx="8492464" cy="3139712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0E85735-94DE-44BD-9B84-261151107ADD}"/>
              </a:ext>
            </a:extLst>
          </p:cNvPr>
          <p:cNvSpPr txBox="1"/>
          <p:nvPr/>
        </p:nvSpPr>
        <p:spPr>
          <a:xfrm>
            <a:off x="2697552" y="499885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เปิดหน้ากองวัสดุแล้วเก็บตัวอย่าง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937623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496" y="-243408"/>
            <a:ext cx="8229600" cy="1204192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75" y="836712"/>
            <a:ext cx="2288815" cy="1728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23" y="2636912"/>
            <a:ext cx="2325238" cy="1728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251" y="4408522"/>
            <a:ext cx="2313815" cy="168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880" y="1360000"/>
            <a:ext cx="5785605" cy="701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3413" y="3069911"/>
            <a:ext cx="5785605" cy="7011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4600" y="4900358"/>
            <a:ext cx="5785605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46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91194" cy="128636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594" y="1412776"/>
            <a:ext cx="8229600" cy="1052965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594" y="2884594"/>
            <a:ext cx="3596952" cy="2682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716" y="2891972"/>
            <a:ext cx="36030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3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91194" cy="128636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552" y="1377260"/>
            <a:ext cx="8229600" cy="1418095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039" y="2708936"/>
            <a:ext cx="3988946" cy="2972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558" y="2708936"/>
            <a:ext cx="3949246" cy="29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6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491" y="548680"/>
            <a:ext cx="8229600" cy="1060363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772816"/>
            <a:ext cx="2880320" cy="2132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1196752"/>
            <a:ext cx="3249450" cy="737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741" y="4823163"/>
            <a:ext cx="3243353" cy="737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25235"/>
            <a:ext cx="2880320" cy="2088534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104" y="1996710"/>
            <a:ext cx="3051294" cy="2280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03948" y="151012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ตรวจสอบตั๋วปูนว่า </a:t>
            </a:r>
            <a:r>
              <a:rPr lang="en-GB" dirty="0"/>
              <a:t>Mixed </a:t>
            </a:r>
            <a:r>
              <a:rPr lang="th-TH" dirty="0"/>
              <a:t>ตรงกับที่ออกแบบไว้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8148711-D5A2-4342-9992-AC959D78FB28}"/>
              </a:ext>
            </a:extLst>
          </p:cNvPr>
          <p:cNvSpPr txBox="1"/>
          <p:nvPr/>
        </p:nvSpPr>
        <p:spPr>
          <a:xfrm>
            <a:off x="2352043" y="10085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6.การควบคุมคอนกรีต</a:t>
            </a:r>
          </a:p>
        </p:txBody>
      </p:sp>
    </p:spTree>
    <p:extLst>
      <p:ext uri="{BB962C8B-B14F-4D97-AF65-F5344CB8AC3E}">
        <p14:creationId xmlns:p14="http://schemas.microsoft.com/office/powerpoint/2010/main" val="3276833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5" y="0"/>
            <a:ext cx="7693819" cy="267027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053937"/>
            <a:ext cx="8229600" cy="1618488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12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04"/>
            <a:ext cx="9144793" cy="68890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932304"/>
            <a:ext cx="4392488" cy="3519848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784" y="810911"/>
            <a:ext cx="3999323" cy="749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1932304"/>
            <a:ext cx="4523624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3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67" y="0"/>
            <a:ext cx="7346317" cy="68281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780" y="692696"/>
            <a:ext cx="7480440" cy="2700762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" y="4077072"/>
            <a:ext cx="913869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94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701101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291" y="620688"/>
            <a:ext cx="7529213" cy="646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980728"/>
            <a:ext cx="7706012" cy="1012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776" y="1772816"/>
            <a:ext cx="3572566" cy="64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1800" y="2132856"/>
            <a:ext cx="6504996" cy="101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623" y="3068960"/>
            <a:ext cx="4724809" cy="646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5567" y="3413585"/>
            <a:ext cx="5364945" cy="1743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8064" y="5153280"/>
            <a:ext cx="3676207" cy="10120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07" y="836712"/>
            <a:ext cx="1426588" cy="9998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389" y="1196752"/>
            <a:ext cx="426757" cy="347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616" y="1988840"/>
            <a:ext cx="1426588" cy="9998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9752" y="3212976"/>
            <a:ext cx="1426588" cy="9998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5856" y="5100433"/>
            <a:ext cx="1426588" cy="9998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91680" y="2348880"/>
            <a:ext cx="420660" cy="3535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72104" y="3478117"/>
            <a:ext cx="420660" cy="3535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51920" y="5393624"/>
            <a:ext cx="42066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5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7544" y="6000675"/>
            <a:ext cx="8435552" cy="802444"/>
            <a:chOff x="467544" y="6000675"/>
            <a:chExt cx="8435552" cy="802444"/>
          </a:xfrm>
        </p:grpSpPr>
        <p:pic>
          <p:nvPicPr>
  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ตัวเชื่อมต่อตรง 12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71600" y="6403009"/>
              <a:ext cx="387153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4000"/>
                </a:prstClr>
              </a:outerShdw>
              <a:reflection stA="97000" endPos="65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ส่วนตรวจสอบและวิเคราะห์ทางวิศวกรรม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สทล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.15</a:t>
              </a:r>
            </a:p>
          </p:txBody>
        </p:sp>
        <p:pic>
          <p:nvPicPr>
            <p:cNvPr id="11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" y="537609"/>
            <a:ext cx="9087577" cy="54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2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E41AB19-63A8-4145-99B4-789F2B81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เน้นวิธีการตั้งแบบให้ได้ระดับ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920726C0-FC57-48C0-8FC4-F6750BE46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881"/>
          <a:stretch/>
        </p:blipFill>
        <p:spPr>
          <a:xfrm>
            <a:off x="491520" y="2645772"/>
            <a:ext cx="5813970" cy="4095596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6A9979E1-06FA-4F0C-AE63-5111195F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19"/>
          <a:stretch/>
        </p:blipFill>
        <p:spPr>
          <a:xfrm>
            <a:off x="5004048" y="1600200"/>
            <a:ext cx="3456384" cy="26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6" y="141708"/>
            <a:ext cx="6858594" cy="695004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67" y="980728"/>
            <a:ext cx="9013831" cy="1700030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3329241"/>
            <a:ext cx="2121592" cy="2475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3323977"/>
            <a:ext cx="2365453" cy="2481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870" y="3418473"/>
            <a:ext cx="2225233" cy="11461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1996" y="5064520"/>
            <a:ext cx="286537" cy="3779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3100" y="5079746"/>
            <a:ext cx="307029" cy="4050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008" y="3329241"/>
            <a:ext cx="2139881" cy="2475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4611" y="5079746"/>
            <a:ext cx="292633" cy="3779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6256" y="3323977"/>
            <a:ext cx="2206943" cy="2475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6458" y="5093261"/>
            <a:ext cx="28653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8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6632"/>
            <a:ext cx="8229600" cy="597619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65" y="1102522"/>
            <a:ext cx="8833870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065" y="3094180"/>
            <a:ext cx="5840474" cy="2286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3483" y="3033080"/>
            <a:ext cx="3475021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52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82"/>
            <a:ext cx="9150889" cy="66452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985" y="764704"/>
            <a:ext cx="8229600" cy="2032939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16" y="2797643"/>
            <a:ext cx="2341067" cy="1798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045" y="2638636"/>
            <a:ext cx="2341067" cy="1798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5149" y="4437112"/>
            <a:ext cx="2341067" cy="1798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8162" y="4438836"/>
            <a:ext cx="2341067" cy="1798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7577" y="3198885"/>
            <a:ext cx="2109399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6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6283" cy="68281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439" y="707409"/>
            <a:ext cx="8229600" cy="636481"/>
          </a:xfrm>
          <a:prstGeom prst="rect">
            <a:avLst/>
          </a:prstGeom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410" y="1176333"/>
            <a:ext cx="9272820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01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6283" cy="68281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8" y="576107"/>
            <a:ext cx="3174089" cy="1944216"/>
          </a:xfr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01A9492-0F4A-4978-894E-B8B23F2A1852}"/>
              </a:ext>
            </a:extLst>
          </p:cNvPr>
          <p:cNvGrpSpPr/>
          <p:nvPr/>
        </p:nvGrpSpPr>
        <p:grpSpPr>
          <a:xfrm>
            <a:off x="467544" y="6000675"/>
            <a:ext cx="8435552" cy="639431"/>
            <a:chOff x="467544" y="6000675"/>
            <a:chExt cx="8435552" cy="639431"/>
          </a:xfrm>
        </p:grpSpPr>
        <p:pic>
          <p:nvPicPr>
  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24" y="6000675"/>
              <a:ext cx="648072" cy="639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58" b="34871"/>
            <a:stretch/>
          </p:blipFill>
          <p:spPr bwMode="auto">
            <a:xfrm>
              <a:off x="7325941" y="6100264"/>
              <a:ext cx="846459" cy="44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 descr="à¸£à¸¹à¸à¸ à¸²à¸à¸à¸µà¹à¹à¸à¸µà¹à¸¢à¸§à¸à¹à¸­à¸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6" b="17877"/>
            <a:stretch/>
          </p:blipFill>
          <p:spPr bwMode="auto">
            <a:xfrm>
              <a:off x="6732240" y="6037713"/>
              <a:ext cx="561654" cy="56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ตัวเชื่อมต่อตรง 6"/>
            <p:cNvCxnSpPr/>
            <p:nvPr/>
          </p:nvCxnSpPr>
          <p:spPr>
            <a:xfrm>
              <a:off x="1187624" y="6320390"/>
              <a:ext cx="5328592" cy="0"/>
            </a:xfrm>
            <a:prstGeom prst="line">
              <a:avLst/>
            </a:prstGeom>
            <a:ln w="635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à¸à¸¥à¸à¸²à¸£à¸à¹à¸à¸«à¸²à¸£à¸¹à¸à¸ à¸²à¸à¸ªà¸³à¸«à¸£à¸±à¸ à¸à¸£à¸²à¸à¸£à¸¡à¸à¸²à¸à¸«à¸¥à¸§à¸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015662"/>
              <a:ext cx="604882" cy="60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27" y="3986909"/>
            <a:ext cx="3170195" cy="2109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92" y="2434362"/>
            <a:ext cx="3170195" cy="19551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17" y="4118727"/>
            <a:ext cx="3190112" cy="1950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99" y="2436842"/>
            <a:ext cx="3174456" cy="21122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39033" r="39876"/>
          <a:stretch/>
        </p:blipFill>
        <p:spPr>
          <a:xfrm>
            <a:off x="4791059" y="513798"/>
            <a:ext cx="3170562" cy="19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2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" y="3170395"/>
            <a:ext cx="3170195" cy="1963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6173241"/>
            <a:ext cx="8431499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0" y="116632"/>
            <a:ext cx="9028959" cy="66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7" y="557946"/>
            <a:ext cx="9083827" cy="2676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57" y="3158337"/>
            <a:ext cx="32091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6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25" y="3884807"/>
            <a:ext cx="3118664" cy="2091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884807"/>
            <a:ext cx="3151905" cy="2103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0" y="6101233"/>
            <a:ext cx="8431499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575476"/>
            <a:ext cx="3151905" cy="1999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0528" y="188640"/>
            <a:ext cx="9035055" cy="664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561471"/>
            <a:ext cx="31519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53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17289"/>
            <a:ext cx="7772400" cy="1470025"/>
          </a:xfrm>
        </p:spPr>
        <p:txBody>
          <a:bodyPr/>
          <a:lstStyle/>
          <a:p>
            <a:r>
              <a:rPr lang="th-TH" dirty="0"/>
              <a:t>การเก็บตัวอย่างแท่งคอนกรีต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6" y="3508489"/>
            <a:ext cx="4464496" cy="648072"/>
          </a:xfrm>
        </p:spPr>
        <p:txBody>
          <a:bodyPr/>
          <a:lstStyle/>
          <a:p>
            <a:r>
              <a:rPr lang="th-TH" dirty="0">
                <a:solidFill>
                  <a:schemeClr val="tx1"/>
                </a:solidFill>
              </a:rPr>
              <a:t>ตรวจสอบ </a:t>
            </a:r>
            <a:r>
              <a:rPr lang="en-GB" dirty="0">
                <a:solidFill>
                  <a:schemeClr val="tx1"/>
                </a:solidFill>
              </a:rPr>
              <a:t>Slump  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6101233"/>
            <a:ext cx="8431499" cy="64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" y="1739870"/>
            <a:ext cx="2545190" cy="1833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" y="3832525"/>
            <a:ext cx="2601039" cy="19727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5222" y="3990543"/>
            <a:ext cx="5708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เก็บลูกปูน ชุดละ </a:t>
            </a:r>
            <a:r>
              <a:rPr lang="en-GB" dirty="0"/>
              <a:t>3 </a:t>
            </a:r>
            <a:r>
              <a:rPr lang="th-TH" dirty="0"/>
              <a:t>ตัวอย่างต่อคอนกรีตที่เทประมาณ </a:t>
            </a:r>
            <a:r>
              <a:rPr lang="en-GB" dirty="0"/>
              <a:t>50 </a:t>
            </a:r>
            <a:r>
              <a:rPr lang="th-TH" dirty="0"/>
              <a:t>ลูกบาศก์เมตร หรือทุกๆครั้งที่เท การเขียนหน้าลูกปูนให้เขียนฝังบนหน้าลูกปูน ห้ามใช้ปากกาเมจิกเขียน </a:t>
            </a:r>
          </a:p>
          <a:p>
            <a:r>
              <a:rPr lang="th-TH" dirty="0"/>
              <a:t>ให้บอกรายละเอียดสัญญา ชนิดของงาน อัตราส่วนผสม</a:t>
            </a:r>
          </a:p>
          <a:p>
            <a:r>
              <a:rPr lang="en-GB" dirty="0"/>
              <a:t>Slump </a:t>
            </a:r>
            <a:r>
              <a:rPr lang="th-TH" dirty="0"/>
              <a:t>วันที่เท แท่งที่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0D4BAD9-C524-40F6-8A74-F1FED752C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5814" r="25494" b="14448"/>
          <a:stretch/>
        </p:blipFill>
        <p:spPr>
          <a:xfrm>
            <a:off x="2882297" y="933582"/>
            <a:ext cx="3379404" cy="241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39039"/>
            <a:ext cx="2810157" cy="2462511"/>
          </a:xfrm>
          <a:prstGeom prst="rect">
            <a:avLst/>
          </a:prstGeom>
        </p:spPr>
      </p:pic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88EC7054-EBED-4D78-B770-A98F23A50075}"/>
              </a:ext>
            </a:extLst>
          </p:cNvPr>
          <p:cNvCxnSpPr/>
          <p:nvPr/>
        </p:nvCxnSpPr>
        <p:spPr>
          <a:xfrm flipV="1">
            <a:off x="6300192" y="933582"/>
            <a:ext cx="2810157" cy="246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F55C7673-FBE1-486B-A404-7CFA9017A2B6}"/>
              </a:ext>
            </a:extLst>
          </p:cNvPr>
          <p:cNvCxnSpPr/>
          <p:nvPr/>
        </p:nvCxnSpPr>
        <p:spPr>
          <a:xfrm>
            <a:off x="6300192" y="933582"/>
            <a:ext cx="2810157" cy="24100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426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93754"/>
            <a:ext cx="2969009" cy="22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6173241"/>
            <a:ext cx="8431499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79508"/>
            <a:ext cx="9144793" cy="66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56" y="844030"/>
            <a:ext cx="4724809" cy="307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760" y="3793754"/>
            <a:ext cx="3084843" cy="2274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809" y="1179381"/>
            <a:ext cx="3090940" cy="2249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7648" y="3764351"/>
            <a:ext cx="296900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โครงสร้างของถนนคอนกรีต</a:t>
            </a:r>
          </a:p>
        </p:txBody>
      </p:sp>
      <p:sp>
        <p:nvSpPr>
          <p:cNvPr id="12" name="AutoShape 2" descr="à¸à¸¥à¸à¸²à¸£à¸à¹à¸à¸«à¸²à¸£à¸¹à¸à¸ à¸²à¸à¸ªà¸³à¸«à¸£à¸±à¸ à¸ à¸²à¸à¸à¸²à¸£à¹à¸à¸¹à¸à¸¢à¸·à¸à¸à¸´à¸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" name="AutoShape 4" descr="à¸à¸¥à¸à¸²à¸£à¸à¹à¸à¸«à¸²à¸£à¸¹à¸à¸ à¸²à¸à¸ªà¸³à¸«à¸£à¸±à¸ à¸ à¸²à¸à¸à¸²à¸£à¹à¸à¸¹à¸à¸¢à¸·à¸à¸à¸´à¸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66" y="1500256"/>
            <a:ext cx="7638950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39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81064"/>
            <a:ext cx="7053683" cy="288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6173241"/>
            <a:ext cx="8431499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44624"/>
            <a:ext cx="9144793" cy="664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857" y="357081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/>
              <a:t>ข้อควรระวัง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4155593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-  ห้าม</a:t>
            </a:r>
            <a:r>
              <a:rPr lang="th-TH" dirty="0" err="1"/>
              <a:t>ฝังโฟม</a:t>
            </a:r>
            <a:r>
              <a:rPr lang="th-TH" dirty="0"/>
              <a:t> ไม้ หรือใช้ใบมีดกดรวมทั้งใช้ในการกรีดนำร่องโดยเด็ดขาด                                   ให้ใช้เครื่องตัดคอนกรีตเท่านั้น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3066782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29F4D8-FF55-46E5-B317-D1DED521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ภาพตัด</a:t>
            </a:r>
            <a:r>
              <a:rPr lang="en-US" dirty="0"/>
              <a:t>joint</a:t>
            </a:r>
            <a:endParaRPr lang="th-TH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2BB61A8-D000-4E89-B803-538D71E95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417638"/>
            <a:ext cx="8784976" cy="43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59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82"/>
            <a:ext cx="9144793" cy="664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41" y="836712"/>
            <a:ext cx="9163082" cy="324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8" y="4315410"/>
            <a:ext cx="908992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667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16632"/>
            <a:ext cx="9144000" cy="6768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7383"/>
            <a:ext cx="7772400" cy="1071378"/>
          </a:xfrm>
        </p:spPr>
        <p:txBody>
          <a:bodyPr/>
          <a:lstStyle/>
          <a:p>
            <a:r>
              <a:rPr lang="th-TH" dirty="0"/>
              <a:t>การส่งหนังสือขอทดสอบลูกปูน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2278" y="3821365"/>
            <a:ext cx="668012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 ส่งพร้อมกันทั้งหนังสือนำส่ง แท่งตัวอย่าง และค่าทดสอบ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5E57B1-77B0-4320-AFFA-803FB0C0BC58}"/>
              </a:ext>
            </a:extLst>
          </p:cNvPr>
          <p:cNvSpPr/>
          <p:nvPr/>
        </p:nvSpPr>
        <p:spPr>
          <a:xfrm>
            <a:off x="1081336" y="4279750"/>
            <a:ext cx="66910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dirty="0"/>
              <a:t>หมายเหตุ </a:t>
            </a:r>
            <a:r>
              <a:rPr lang="en-US" dirty="0"/>
              <a:t>* </a:t>
            </a:r>
            <a:r>
              <a:rPr lang="th-TH" dirty="0"/>
              <a:t>ต้องส่งก่อนครบกำหนด อายุลูกปูน </a:t>
            </a:r>
          </a:p>
        </p:txBody>
      </p:sp>
    </p:spTree>
    <p:extLst>
      <p:ext uri="{BB962C8B-B14F-4D97-AF65-F5344CB8AC3E}">
        <p14:creationId xmlns:p14="http://schemas.microsoft.com/office/powerpoint/2010/main" val="557022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62721"/>
            <a:ext cx="6400800" cy="3476079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919CDA3A-3842-4C51-A9D7-3713220E7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352" y="0"/>
            <a:ext cx="8683294" cy="1470025"/>
          </a:xfrm>
        </p:spPr>
        <p:txBody>
          <a:bodyPr/>
          <a:lstStyle/>
          <a:p>
            <a:r>
              <a:rPr lang="th-TH" dirty="0"/>
              <a:t>การตรวจวัดความเรียบผิวทางโครงการก่อสร้างทางหลวง</a:t>
            </a:r>
          </a:p>
        </p:txBody>
      </p:sp>
      <p:pic>
        <p:nvPicPr>
          <p:cNvPr id="9" name="ตัวแทนเนื้อหา 5">
            <a:extLst>
              <a:ext uri="{FF2B5EF4-FFF2-40B4-BE49-F238E27FC236}">
                <a16:creationId xmlns:a16="http://schemas.microsoft.com/office/drawing/2014/main" id="{BF9FAD52-6856-4737-9FEB-51F4E61E3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0" y="994118"/>
            <a:ext cx="6955837" cy="5218056"/>
          </a:xfrm>
        </p:spPr>
      </p:pic>
    </p:spTree>
    <p:extLst>
      <p:ext uri="{BB962C8B-B14F-4D97-AF65-F5344CB8AC3E}">
        <p14:creationId xmlns:p14="http://schemas.microsoft.com/office/powerpoint/2010/main" val="3372440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27384"/>
            <a:ext cx="9144793" cy="6272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1" y="391468"/>
            <a:ext cx="95105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35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8" y="140505"/>
            <a:ext cx="8742422" cy="61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554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" y="-27384"/>
            <a:ext cx="9144793" cy="62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19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E66CDA55-FA5B-44DE-9072-BD0DBAC35C33}"/>
              </a:ext>
            </a:extLst>
          </p:cNvPr>
          <p:cNvSpPr txBox="1">
            <a:spLocks/>
          </p:cNvSpPr>
          <p:nvPr/>
        </p:nvSpPr>
        <p:spPr>
          <a:xfrm>
            <a:off x="457200" y="1124744"/>
            <a:ext cx="8229600" cy="293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/>
              <a:t>คำสั่งกรม</a:t>
            </a:r>
            <a:br>
              <a:rPr lang="th-TH" sz="5400"/>
            </a:br>
            <a:r>
              <a:rPr lang="th-TH" sz="5400"/>
              <a:t>การตรวจวัดความคลาดเคลื่อน</a:t>
            </a:r>
            <a:br>
              <a:rPr lang="th-TH" sz="5400"/>
            </a:br>
            <a:r>
              <a:rPr lang="th-TH" sz="5400"/>
              <a:t>ของผิวทางด้วยบรรทัดตรง</a:t>
            </a:r>
            <a:br>
              <a:rPr lang="th-TH" sz="5400"/>
            </a:br>
            <a:r>
              <a:rPr lang="en-US" sz="5400"/>
              <a:t>(Straight Edge)</a:t>
            </a:r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8690759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E93FAFB-A48D-4D11-B62C-BCE4D2FF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381" r="35038" b="10781"/>
          <a:stretch/>
        </p:blipFill>
        <p:spPr>
          <a:xfrm>
            <a:off x="2411758" y="32966"/>
            <a:ext cx="4721577" cy="62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4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ส่วนที่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5816" y="1947547"/>
            <a:ext cx="995563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50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A3B07D56-5295-40C5-9054-5DD76A8BC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 t="16542" r="34793" b="38910"/>
          <a:stretch/>
        </p:blipFill>
        <p:spPr>
          <a:xfrm>
            <a:off x="2035663" y="116632"/>
            <a:ext cx="5072672" cy="61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477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6101233"/>
            <a:ext cx="8431499" cy="640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5512"/>
            <a:ext cx="6858594" cy="66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51" y="911823"/>
            <a:ext cx="9303302" cy="3237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21" y="3969420"/>
            <a:ext cx="2755631" cy="2133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69" y="3969420"/>
            <a:ext cx="2755631" cy="20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52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การตรวจวัดความเรียบ</a:t>
            </a:r>
            <a:br>
              <a:rPr lang="th-TH" dirty="0"/>
            </a:br>
            <a:r>
              <a:rPr lang="th-TH" dirty="0"/>
              <a:t>ด้วย ไม้บรรทัดวัดความเรียบ หรือ บรรทัดตรง</a:t>
            </a:r>
          </a:p>
        </p:txBody>
      </p:sp>
      <p:sp>
        <p:nvSpPr>
          <p:cNvPr id="9" name="ตัวแทนข้อความ 8">
            <a:extLst>
              <a:ext uri="{FF2B5EF4-FFF2-40B4-BE49-F238E27FC236}">
                <a16:creationId xmlns:a16="http://schemas.microsoft.com/office/drawing/2014/main" id="{6B454AB9-F367-463F-9E9E-1E4319A7E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th-TH" dirty="0"/>
              <a:t>1.การเตรียมเครื่องมือในการตรวจวัด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982317"/>
          </a:xfrm>
          <a:solidFill>
            <a:srgbClr val="FFFF66"/>
          </a:solidFill>
        </p:spPr>
        <p:txBody>
          <a:bodyPr/>
          <a:lstStyle/>
          <a:p>
            <a:pPr marL="0" indent="0">
              <a:buNone/>
            </a:pPr>
            <a:endParaRPr lang="th-TH" sz="1000" dirty="0"/>
          </a:p>
          <a:p>
            <a:r>
              <a:rPr lang="th-TH" dirty="0"/>
              <a:t> บรรทัดตรงหรือบรรทัดวัดความเรียบ</a:t>
            </a:r>
            <a:r>
              <a:rPr lang="en-US" dirty="0"/>
              <a:t>(Straightedge)</a:t>
            </a:r>
            <a:endParaRPr lang="th-TH" dirty="0"/>
          </a:p>
          <a:p>
            <a:r>
              <a:rPr lang="th-TH" dirty="0"/>
              <a:t>ลิ่มวัดระยะ</a:t>
            </a:r>
          </a:p>
          <a:p>
            <a:r>
              <a:rPr lang="th-TH" dirty="0"/>
              <a:t>อุปกรณ์ทำเครื่องหมาย</a:t>
            </a:r>
          </a:p>
          <a:p>
            <a:r>
              <a:rPr lang="th-TH" dirty="0"/>
              <a:t>แบบฟอร์มสำหรับบันทึกข้อมูล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8A1974E3-A09C-4F43-ABD5-E972EFE59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th-TH" dirty="0"/>
              <a:t>2.การเตรียมพื้นที่การตรวจวัด</a:t>
            </a:r>
          </a:p>
        </p:txBody>
      </p:sp>
      <p:sp>
        <p:nvSpPr>
          <p:cNvPr id="11" name="ตัวแทนเนื้อหา 10">
            <a:extLst>
              <a:ext uri="{FF2B5EF4-FFF2-40B4-BE49-F238E27FC236}">
                <a16:creationId xmlns:a16="http://schemas.microsoft.com/office/drawing/2014/main" id="{BC432C33-D5E7-453E-89C3-EC43FBC9C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982317"/>
          </a:xfrm>
          <a:solidFill>
            <a:srgbClr val="FFFF66"/>
          </a:solidFill>
        </p:spPr>
        <p:txBody>
          <a:bodyPr/>
          <a:lstStyle/>
          <a:p>
            <a:endParaRPr lang="th-TH" sz="1000" dirty="0"/>
          </a:p>
          <a:p>
            <a:r>
              <a:rPr lang="th-TH" dirty="0"/>
              <a:t>ทำความสะอาดผิวตามแนวร่องล้อ ซ้าย-ขวา(1ช่องจราจรวัด 2 แนว) </a:t>
            </a:r>
          </a:p>
          <a:p>
            <a:pPr marL="0" indent="0">
              <a:buNone/>
            </a:pPr>
            <a:endParaRPr lang="th-TH" sz="1800" dirty="0"/>
          </a:p>
          <a:p>
            <a:pPr marL="0" indent="0">
              <a:buNone/>
            </a:pPr>
            <a:r>
              <a:rPr lang="th-TH" dirty="0"/>
              <a:t>      โดยห่างจากขอบทาง ซ้าย – ขวา</a:t>
            </a:r>
          </a:p>
          <a:p>
            <a:pPr marL="0" indent="0">
              <a:buNone/>
            </a:pPr>
            <a:r>
              <a:rPr lang="th-TH" dirty="0"/>
              <a:t>  - 80 ซม. สำหรับช่องจราจรกว้าง 3.50 เมตร</a:t>
            </a:r>
          </a:p>
          <a:p>
            <a:pPr marL="0" indent="0">
              <a:buNone/>
            </a:pPr>
            <a:r>
              <a:rPr lang="th-TH" dirty="0"/>
              <a:t>  - 85 ซม. สำหรับช่องจราจรกว้าง 3.60 เมตร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99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36570D-7567-4728-B061-29D19148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การตรวจวัดความเรียบผิวทางโครงการก่อสร้างทางหลวง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F3DF1F4-269F-48B0-9593-99F09332A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04" y="3030898"/>
            <a:ext cx="4932039" cy="2788225"/>
          </a:xfrm>
          <a:prstGeom prst="rect">
            <a:avLst/>
          </a:prstGeom>
        </p:spPr>
      </p:pic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EDDCC748-CD4E-48BD-A066-BC83D7C4B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0" y="1645567"/>
            <a:ext cx="4954907" cy="2788225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C03A475-8B91-4826-AFA3-4EF431223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2B70475-FF8A-4143-998F-7B39675F0C16}"/>
              </a:ext>
            </a:extLst>
          </p:cNvPr>
          <p:cNvSpPr/>
          <p:nvPr/>
        </p:nvSpPr>
        <p:spPr>
          <a:xfrm>
            <a:off x="827584" y="2204864"/>
            <a:ext cx="2239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(Straightedge)</a:t>
            </a:r>
            <a:endParaRPr lang="th-TH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F17D972F-A04B-4E69-B6E4-9A332F8AAFB5}"/>
              </a:ext>
            </a:extLst>
          </p:cNvPr>
          <p:cNvSpPr/>
          <p:nvPr/>
        </p:nvSpPr>
        <p:spPr>
          <a:xfrm>
            <a:off x="6588224" y="4491062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ลิ่มวัดระยะ</a:t>
            </a:r>
          </a:p>
        </p:txBody>
      </p:sp>
    </p:spTree>
    <p:extLst>
      <p:ext uri="{BB962C8B-B14F-4D97-AF65-F5344CB8AC3E}">
        <p14:creationId xmlns:p14="http://schemas.microsoft.com/office/powerpoint/2010/main" val="2084251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ตัวแทนเนื้อหา 10">
            <a:extLst>
              <a:ext uri="{FF2B5EF4-FFF2-40B4-BE49-F238E27FC236}">
                <a16:creationId xmlns:a16="http://schemas.microsoft.com/office/drawing/2014/main" id="{9BDCF5BE-5055-4F56-A0E2-39B5E80601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5971922"/>
              </p:ext>
            </p:extLst>
          </p:nvPr>
        </p:nvGraphicFramePr>
        <p:xfrm>
          <a:off x="925115" y="2203846"/>
          <a:ext cx="7355152" cy="29984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3740">
                  <a:extLst>
                    <a:ext uri="{9D8B030D-6E8A-4147-A177-3AD203B41FA5}">
                      <a16:colId xmlns:a16="http://schemas.microsoft.com/office/drawing/2014/main" val="2070814851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1249824364"/>
                    </a:ext>
                  </a:extLst>
                </a:gridCol>
                <a:gridCol w="483740">
                  <a:extLst>
                    <a:ext uri="{9D8B030D-6E8A-4147-A177-3AD203B41FA5}">
                      <a16:colId xmlns:a16="http://schemas.microsoft.com/office/drawing/2014/main" val="1760850511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3880992378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2119211540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2721446210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1069690120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505303362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2433138220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2366536103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3573878558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2987875691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3442084534"/>
                    </a:ext>
                  </a:extLst>
                </a:gridCol>
                <a:gridCol w="532306">
                  <a:extLst>
                    <a:ext uri="{9D8B030D-6E8A-4147-A177-3AD203B41FA5}">
                      <a16:colId xmlns:a16="http://schemas.microsoft.com/office/drawing/2014/main" val="8205297"/>
                    </a:ext>
                  </a:extLst>
                </a:gridCol>
              </a:tblGrid>
              <a:tr h="299840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/>
                        <a:t>9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/>
                        <a:t>10</a:t>
                      </a:r>
                      <a:endParaRPr lang="th-TH" sz="16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6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7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8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9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th-TH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/>
                        <a:t>1</a:t>
                      </a:r>
                      <a:endParaRPr lang="th-TH" sz="16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/>
                        <a:t>2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85774"/>
                  </a:ext>
                </a:extLst>
              </a:tr>
            </a:tbl>
          </a:graphicData>
        </a:graphic>
      </p:graphicFrame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3D96E111-58E6-4DF8-89E2-4D91A9827EBC}"/>
              </a:ext>
            </a:extLst>
          </p:cNvPr>
          <p:cNvSpPr/>
          <p:nvPr/>
        </p:nvSpPr>
        <p:spPr>
          <a:xfrm>
            <a:off x="1953033" y="2564907"/>
            <a:ext cx="5265336" cy="263734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th-TH" dirty="0"/>
              <a:t>3.การตรวจวัดความคลาดเคลื่อนของผิวคอนกรีต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D2A9E9E7-59D8-4149-807A-73472A572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743" y="1255722"/>
            <a:ext cx="4040188" cy="639762"/>
          </a:xfrm>
        </p:spPr>
        <p:txBody>
          <a:bodyPr/>
          <a:lstStyle/>
          <a:p>
            <a:r>
              <a:rPr lang="th-TH" dirty="0"/>
              <a:t>3.1 ตามแนวขนานกับเส้นแบ่งกึ่งกลางถนน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C2CADF3-45EE-4CBC-A62D-2DF2D2569A31}"/>
              </a:ext>
            </a:extLst>
          </p:cNvPr>
          <p:cNvSpPr/>
          <p:nvPr/>
        </p:nvSpPr>
        <p:spPr>
          <a:xfrm>
            <a:off x="2231568" y="3047977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8106A0D6-5685-4740-A9DA-474D710F54C9}"/>
              </a:ext>
            </a:extLst>
          </p:cNvPr>
          <p:cNvSpPr/>
          <p:nvPr/>
        </p:nvSpPr>
        <p:spPr>
          <a:xfrm>
            <a:off x="2987824" y="2780934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5280636E-C040-472B-8C0F-ADFD6F35ACFB}"/>
              </a:ext>
            </a:extLst>
          </p:cNvPr>
          <p:cNvSpPr/>
          <p:nvPr/>
        </p:nvSpPr>
        <p:spPr>
          <a:xfrm>
            <a:off x="3815744" y="3047977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15FB95F3-C868-476A-9639-0B3212FE2D03}"/>
              </a:ext>
            </a:extLst>
          </p:cNvPr>
          <p:cNvSpPr/>
          <p:nvPr/>
        </p:nvSpPr>
        <p:spPr>
          <a:xfrm>
            <a:off x="4572000" y="2780934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0706B6A4-7D34-4BB4-9D51-24857AAB777E}"/>
              </a:ext>
            </a:extLst>
          </p:cNvPr>
          <p:cNvSpPr/>
          <p:nvPr/>
        </p:nvSpPr>
        <p:spPr>
          <a:xfrm>
            <a:off x="5399657" y="3047977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</a:t>
            </a:r>
            <a:endParaRPr lang="th-TH" sz="2000" dirty="0">
              <a:solidFill>
                <a:schemeClr val="tx1"/>
              </a:solidFill>
            </a:endParaRP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D6EC1C8-D32A-447D-925E-7804AA6DFAAC}"/>
              </a:ext>
            </a:extLst>
          </p:cNvPr>
          <p:cNvGrpSpPr/>
          <p:nvPr/>
        </p:nvGrpSpPr>
        <p:grpSpPr>
          <a:xfrm>
            <a:off x="1403648" y="3007467"/>
            <a:ext cx="827920" cy="400110"/>
            <a:chOff x="1403648" y="3007467"/>
            <a:chExt cx="827920" cy="400110"/>
          </a:xfrm>
        </p:grpSpPr>
        <p:cxnSp>
          <p:nvCxnSpPr>
            <p:cNvPr id="51" name="ลูกศรเชื่อมต่อแบบตรง 50">
              <a:extLst>
                <a:ext uri="{FF2B5EF4-FFF2-40B4-BE49-F238E27FC236}">
                  <a16:creationId xmlns:a16="http://schemas.microsoft.com/office/drawing/2014/main" id="{17358488-6C8A-4665-8DD7-6879EB963D2F}"/>
                </a:ext>
              </a:extLst>
            </p:cNvPr>
            <p:cNvCxnSpPr>
              <a:cxnSpLocks/>
            </p:cNvCxnSpPr>
            <p:nvPr/>
          </p:nvCxnSpPr>
          <p:spPr>
            <a:xfrm>
              <a:off x="1403648" y="3104393"/>
              <a:ext cx="827920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กล่องข้อความ 52">
              <a:extLst>
                <a:ext uri="{FF2B5EF4-FFF2-40B4-BE49-F238E27FC236}">
                  <a16:creationId xmlns:a16="http://schemas.microsoft.com/office/drawing/2014/main" id="{9820E786-9A35-49DF-B59F-2BA43DDBC5C3}"/>
                </a:ext>
              </a:extLst>
            </p:cNvPr>
            <p:cNvSpPr txBox="1"/>
            <p:nvPr/>
          </p:nvSpPr>
          <p:spPr>
            <a:xfrm>
              <a:off x="1437664" y="3007467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1.5 ม.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93F656CB-1403-4C3A-93A4-F457C74C7F0A}"/>
              </a:ext>
            </a:extLst>
          </p:cNvPr>
          <p:cNvGrpSpPr/>
          <p:nvPr/>
        </p:nvGrpSpPr>
        <p:grpSpPr>
          <a:xfrm>
            <a:off x="1403648" y="2434956"/>
            <a:ext cx="725853" cy="400110"/>
            <a:chOff x="1403648" y="2434956"/>
            <a:chExt cx="725853" cy="400110"/>
          </a:xfrm>
        </p:grpSpPr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37F60D89-AEE3-4D26-AD4C-B35099B3A0DF}"/>
                </a:ext>
              </a:extLst>
            </p:cNvPr>
            <p:cNvSpPr txBox="1"/>
            <p:nvPr/>
          </p:nvSpPr>
          <p:spPr>
            <a:xfrm>
              <a:off x="1415214" y="2434956"/>
              <a:ext cx="714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1.0 ม.</a:t>
              </a:r>
            </a:p>
          </p:txBody>
        </p:sp>
        <p:cxnSp>
          <p:nvCxnSpPr>
            <p:cNvPr id="54" name="ลูกศรเชื่อมต่อแบบตรง 53">
              <a:extLst>
                <a:ext uri="{FF2B5EF4-FFF2-40B4-BE49-F238E27FC236}">
                  <a16:creationId xmlns:a16="http://schemas.microsoft.com/office/drawing/2014/main" id="{BDDF9B22-89D3-4614-B245-89746B417DB9}"/>
                </a:ext>
              </a:extLst>
            </p:cNvPr>
            <p:cNvCxnSpPr/>
            <p:nvPr/>
          </p:nvCxnSpPr>
          <p:spPr>
            <a:xfrm>
              <a:off x="1403648" y="2708920"/>
              <a:ext cx="539888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404C91D0-E9DC-4005-827F-FE4933469689}"/>
              </a:ext>
            </a:extLst>
          </p:cNvPr>
          <p:cNvGrpSpPr/>
          <p:nvPr/>
        </p:nvGrpSpPr>
        <p:grpSpPr>
          <a:xfrm>
            <a:off x="1929432" y="5168865"/>
            <a:ext cx="5308532" cy="582867"/>
            <a:chOff x="1929432" y="5168865"/>
            <a:chExt cx="5308532" cy="582867"/>
          </a:xfrm>
        </p:grpSpPr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2AD39C65-39DA-4B0A-B6FE-7BF63D5DCC0A}"/>
                </a:ext>
              </a:extLst>
            </p:cNvPr>
            <p:cNvSpPr txBox="1"/>
            <p:nvPr/>
          </p:nvSpPr>
          <p:spPr>
            <a:xfrm>
              <a:off x="4148617" y="5351622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10.0 ม.</a:t>
              </a:r>
            </a:p>
          </p:txBody>
        </p:sp>
        <p:cxnSp>
          <p:nvCxnSpPr>
            <p:cNvPr id="29" name="ลูกศรเชื่อมต่อแบบตรง 28">
              <a:extLst>
                <a:ext uri="{FF2B5EF4-FFF2-40B4-BE49-F238E27FC236}">
                  <a16:creationId xmlns:a16="http://schemas.microsoft.com/office/drawing/2014/main" id="{0A11F2C6-662A-4DAC-9ECA-D67EF19377FF}"/>
                </a:ext>
              </a:extLst>
            </p:cNvPr>
            <p:cNvCxnSpPr>
              <a:cxnSpLocks/>
            </p:cNvCxnSpPr>
            <p:nvPr/>
          </p:nvCxnSpPr>
          <p:spPr>
            <a:xfrm>
              <a:off x="1929432" y="5373216"/>
              <a:ext cx="53068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14D8623-C20F-4416-9697-CB8FF1C5014B}"/>
                </a:ext>
              </a:extLst>
            </p:cNvPr>
            <p:cNvCxnSpPr/>
            <p:nvPr/>
          </p:nvCxnSpPr>
          <p:spPr>
            <a:xfrm>
              <a:off x="1943536" y="5223726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F0C5323-139D-4739-93E8-D1AC2CBDFBEE}"/>
                </a:ext>
              </a:extLst>
            </p:cNvPr>
            <p:cNvCxnSpPr/>
            <p:nvPr/>
          </p:nvCxnSpPr>
          <p:spPr>
            <a:xfrm>
              <a:off x="7237964" y="5168865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6093FC0-5E07-43D4-931A-3EDF43124611}"/>
              </a:ext>
            </a:extLst>
          </p:cNvPr>
          <p:cNvGrpSpPr/>
          <p:nvPr/>
        </p:nvGrpSpPr>
        <p:grpSpPr>
          <a:xfrm>
            <a:off x="7992248" y="2209873"/>
            <a:ext cx="836840" cy="850276"/>
            <a:chOff x="7992248" y="2209873"/>
            <a:chExt cx="836840" cy="850276"/>
          </a:xfrm>
        </p:grpSpPr>
        <p:sp>
          <p:nvSpPr>
            <p:cNvPr id="46" name="กล่องข้อความ 45">
              <a:extLst>
                <a:ext uri="{FF2B5EF4-FFF2-40B4-BE49-F238E27FC236}">
                  <a16:creationId xmlns:a16="http://schemas.microsoft.com/office/drawing/2014/main" id="{4A4670B9-B946-4EBF-9EAA-CC6CE5A0A1EE}"/>
                </a:ext>
              </a:extLst>
            </p:cNvPr>
            <p:cNvSpPr txBox="1"/>
            <p:nvPr/>
          </p:nvSpPr>
          <p:spPr>
            <a:xfrm>
              <a:off x="8043372" y="2444963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0.80 ม.</a:t>
              </a:r>
            </a:p>
          </p:txBody>
        </p:sp>
        <p:cxnSp>
          <p:nvCxnSpPr>
            <p:cNvPr id="56" name="ลูกศรเชื่อมต่อแบบตรง 55">
              <a:extLst>
                <a:ext uri="{FF2B5EF4-FFF2-40B4-BE49-F238E27FC236}">
                  <a16:creationId xmlns:a16="http://schemas.microsoft.com/office/drawing/2014/main" id="{04AB27D6-BB23-4ADC-98DB-39E63522F23C}"/>
                </a:ext>
              </a:extLst>
            </p:cNvPr>
            <p:cNvCxnSpPr>
              <a:cxnSpLocks/>
            </p:cNvCxnSpPr>
            <p:nvPr/>
          </p:nvCxnSpPr>
          <p:spPr>
            <a:xfrm>
              <a:off x="8100392" y="2209873"/>
              <a:ext cx="0" cy="85027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679A3FAA-0134-4A65-A61E-1DFFA55EDF71}"/>
                </a:ext>
              </a:extLst>
            </p:cNvPr>
            <p:cNvCxnSpPr/>
            <p:nvPr/>
          </p:nvCxnSpPr>
          <p:spPr>
            <a:xfrm>
              <a:off x="7992248" y="3060149"/>
              <a:ext cx="252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C80F1984-FAEA-45BF-A2AF-02C52B9A6A5D}"/>
                </a:ext>
              </a:extLst>
            </p:cNvPr>
            <p:cNvCxnSpPr/>
            <p:nvPr/>
          </p:nvCxnSpPr>
          <p:spPr>
            <a:xfrm>
              <a:off x="7992248" y="2209873"/>
              <a:ext cx="252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C4005458-F113-483B-95EE-5449E31ECAD5}"/>
              </a:ext>
            </a:extLst>
          </p:cNvPr>
          <p:cNvCxnSpPr/>
          <p:nvPr/>
        </p:nvCxnSpPr>
        <p:spPr>
          <a:xfrm>
            <a:off x="7577595" y="2203846"/>
            <a:ext cx="3051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>
            <a:extLst>
              <a:ext uri="{FF2B5EF4-FFF2-40B4-BE49-F238E27FC236}">
                <a16:creationId xmlns:a16="http://schemas.microsoft.com/office/drawing/2014/main" id="{F6490AF4-C7D3-4E44-8745-BC2955CA9663}"/>
              </a:ext>
            </a:extLst>
          </p:cNvPr>
          <p:cNvCxnSpPr/>
          <p:nvPr/>
        </p:nvCxnSpPr>
        <p:spPr>
          <a:xfrm>
            <a:off x="7577595" y="5186163"/>
            <a:ext cx="3051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>
            <a:extLst>
              <a:ext uri="{FF2B5EF4-FFF2-40B4-BE49-F238E27FC236}">
                <a16:creationId xmlns:a16="http://schemas.microsoft.com/office/drawing/2014/main" id="{565DE3AF-A3C0-4098-8382-1EFF6F4171EF}"/>
              </a:ext>
            </a:extLst>
          </p:cNvPr>
          <p:cNvCxnSpPr>
            <a:cxnSpLocks/>
          </p:cNvCxnSpPr>
          <p:nvPr/>
        </p:nvCxnSpPr>
        <p:spPr>
          <a:xfrm>
            <a:off x="7756088" y="2203846"/>
            <a:ext cx="0" cy="29650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2A4C17FA-DC54-4F2D-AA58-2B1A2D1F264C}"/>
              </a:ext>
            </a:extLst>
          </p:cNvPr>
          <p:cNvSpPr txBox="1"/>
          <p:nvPr/>
        </p:nvSpPr>
        <p:spPr>
          <a:xfrm>
            <a:off x="7510562" y="3429539"/>
            <a:ext cx="7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3.50 ม.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41A99BFA-4EB1-4372-8631-19A6145A80ED}"/>
              </a:ext>
            </a:extLst>
          </p:cNvPr>
          <p:cNvGrpSpPr/>
          <p:nvPr/>
        </p:nvGrpSpPr>
        <p:grpSpPr>
          <a:xfrm>
            <a:off x="7902304" y="4334680"/>
            <a:ext cx="949327" cy="850276"/>
            <a:chOff x="7902304" y="4334680"/>
            <a:chExt cx="949327" cy="850276"/>
          </a:xfrm>
        </p:grpSpPr>
        <p:cxnSp>
          <p:nvCxnSpPr>
            <p:cNvPr id="48" name="ลูกศรเชื่อมต่อแบบตรง 47">
              <a:extLst>
                <a:ext uri="{FF2B5EF4-FFF2-40B4-BE49-F238E27FC236}">
                  <a16:creationId xmlns:a16="http://schemas.microsoft.com/office/drawing/2014/main" id="{4AA98136-D133-475B-9790-28FD84E9DD38}"/>
                </a:ext>
              </a:extLst>
            </p:cNvPr>
            <p:cNvCxnSpPr>
              <a:cxnSpLocks/>
            </p:cNvCxnSpPr>
            <p:nvPr/>
          </p:nvCxnSpPr>
          <p:spPr>
            <a:xfrm>
              <a:off x="8028384" y="4334680"/>
              <a:ext cx="0" cy="85027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A0EF60A-FDCA-4A85-89EC-A44267B08EF3}"/>
                </a:ext>
              </a:extLst>
            </p:cNvPr>
            <p:cNvCxnSpPr/>
            <p:nvPr/>
          </p:nvCxnSpPr>
          <p:spPr>
            <a:xfrm>
              <a:off x="7902304" y="5184956"/>
              <a:ext cx="252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1288318E-09F7-438B-9E49-A3E22B3D703E}"/>
                </a:ext>
              </a:extLst>
            </p:cNvPr>
            <p:cNvCxnSpPr/>
            <p:nvPr/>
          </p:nvCxnSpPr>
          <p:spPr>
            <a:xfrm>
              <a:off x="7902304" y="4334680"/>
              <a:ext cx="252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กล่องข้อความ 59">
              <a:extLst>
                <a:ext uri="{FF2B5EF4-FFF2-40B4-BE49-F238E27FC236}">
                  <a16:creationId xmlns:a16="http://schemas.microsoft.com/office/drawing/2014/main" id="{31B6301A-573F-4E3D-B3F3-43F7415CBAFC}"/>
                </a:ext>
              </a:extLst>
            </p:cNvPr>
            <p:cNvSpPr txBox="1"/>
            <p:nvPr/>
          </p:nvSpPr>
          <p:spPr>
            <a:xfrm>
              <a:off x="8065915" y="4512277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0.80 ม.</a:t>
              </a:r>
            </a:p>
          </p:txBody>
        </p:sp>
      </p:grp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94C997E-791A-4D7B-9044-94A1E5ABED21}"/>
              </a:ext>
            </a:extLst>
          </p:cNvPr>
          <p:cNvSpPr/>
          <p:nvPr/>
        </p:nvSpPr>
        <p:spPr>
          <a:xfrm>
            <a:off x="1403648" y="2780934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0F61CD74-3B6D-4B54-8A3D-B1336D7549B8}"/>
              </a:ext>
            </a:extLst>
          </p:cNvPr>
          <p:cNvSpPr/>
          <p:nvPr/>
        </p:nvSpPr>
        <p:spPr>
          <a:xfrm>
            <a:off x="6156176" y="2780934"/>
            <a:ext cx="1548000" cy="2370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g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9" name="สี่เหลี่ยมผืนผ้า 38">
            <a:extLst>
              <a:ext uri="{FF2B5EF4-FFF2-40B4-BE49-F238E27FC236}">
                <a16:creationId xmlns:a16="http://schemas.microsoft.com/office/drawing/2014/main" id="{E8228A95-E03C-48F2-9A70-C15325B2ED60}"/>
              </a:ext>
            </a:extLst>
          </p:cNvPr>
          <p:cNvSpPr/>
          <p:nvPr/>
        </p:nvSpPr>
        <p:spPr>
          <a:xfrm>
            <a:off x="1409299" y="4149080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969717B9-68C2-4010-8BC3-F70F47E9C88D}"/>
              </a:ext>
            </a:extLst>
          </p:cNvPr>
          <p:cNvSpPr/>
          <p:nvPr/>
        </p:nvSpPr>
        <p:spPr>
          <a:xfrm>
            <a:off x="2237219" y="4416123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B0D09DD2-A826-48B9-B7F0-E67E8C7F24ED}"/>
              </a:ext>
            </a:extLst>
          </p:cNvPr>
          <p:cNvSpPr/>
          <p:nvPr/>
        </p:nvSpPr>
        <p:spPr>
          <a:xfrm>
            <a:off x="2993475" y="4149080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3181D14D-ECD6-46C7-80F1-86897B6D79A8}"/>
              </a:ext>
            </a:extLst>
          </p:cNvPr>
          <p:cNvSpPr/>
          <p:nvPr/>
        </p:nvSpPr>
        <p:spPr>
          <a:xfrm>
            <a:off x="3821395" y="4416123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87C07A70-6CA2-41E1-9FEB-900FA9F9C550}"/>
              </a:ext>
            </a:extLst>
          </p:cNvPr>
          <p:cNvSpPr/>
          <p:nvPr/>
        </p:nvSpPr>
        <p:spPr>
          <a:xfrm>
            <a:off x="4577651" y="4149080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0CB133C9-FDEC-4947-A0B8-C32E19214E07}"/>
              </a:ext>
            </a:extLst>
          </p:cNvPr>
          <p:cNvSpPr/>
          <p:nvPr/>
        </p:nvSpPr>
        <p:spPr>
          <a:xfrm>
            <a:off x="5405308" y="4416123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B8443E0B-075D-453C-B354-13AA1F66A803}"/>
              </a:ext>
            </a:extLst>
          </p:cNvPr>
          <p:cNvSpPr/>
          <p:nvPr/>
        </p:nvSpPr>
        <p:spPr>
          <a:xfrm>
            <a:off x="6161827" y="4149080"/>
            <a:ext cx="1548000" cy="2370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g</a:t>
            </a:r>
          </a:p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AE48CDF0-5434-45FE-A841-9E89EE7F6318}"/>
              </a:ext>
            </a:extLst>
          </p:cNvPr>
          <p:cNvCxnSpPr>
            <a:cxnSpLocks/>
          </p:cNvCxnSpPr>
          <p:nvPr/>
        </p:nvCxnSpPr>
        <p:spPr>
          <a:xfrm>
            <a:off x="925116" y="3707507"/>
            <a:ext cx="6821476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E7EB3CC6-8F02-4038-8FBD-7E6D926188DE}"/>
              </a:ext>
            </a:extLst>
          </p:cNvPr>
          <p:cNvSpPr txBox="1"/>
          <p:nvPr/>
        </p:nvSpPr>
        <p:spPr>
          <a:xfrm>
            <a:off x="1969044" y="3320897"/>
            <a:ext cx="136788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/>
              <a:t>ร่องล้อซ้าย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B2707E62-7DBA-4CEA-A50E-DE4A345C7C5D}"/>
              </a:ext>
            </a:extLst>
          </p:cNvPr>
          <p:cNvSpPr txBox="1"/>
          <p:nvPr/>
        </p:nvSpPr>
        <p:spPr>
          <a:xfrm>
            <a:off x="1969044" y="3767008"/>
            <a:ext cx="136788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/>
              <a:t>ร่องล้อขวา</a:t>
            </a:r>
          </a:p>
        </p:txBody>
      </p:sp>
      <p:pic>
        <p:nvPicPr>
          <p:cNvPr id="1026" name="Picture 2" descr="http://www.fordservicecontent.com/images/imagen/imagen2.dll?w=600&amp;id=E165515_EUR&amp;t=JPG">
            <a:extLst>
              <a:ext uri="{FF2B5EF4-FFF2-40B4-BE49-F238E27FC236}">
                <a16:creationId xmlns:a16="http://schemas.microsoft.com/office/drawing/2014/main" id="{358F7D53-B112-4189-9513-635636BCC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7" r="51925" b="34145"/>
          <a:stretch/>
        </p:blipFill>
        <p:spPr bwMode="auto">
          <a:xfrm>
            <a:off x="35496" y="3310812"/>
            <a:ext cx="1778472" cy="7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31" grpId="0" animBg="1"/>
      <p:bldP spid="32" grpId="0" animBg="1"/>
      <p:bldP spid="33" grpId="0" animBg="1"/>
      <p:bldP spid="14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th-TH" dirty="0"/>
              <a:t>3.การตรวจวัดความคลาดเคลื่อนของผิวคอนกรีต(ต่อ)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D2A9E9E7-59D8-4149-807A-73472A572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682" y="1415239"/>
            <a:ext cx="4882406" cy="933641"/>
          </a:xfrm>
        </p:spPr>
        <p:txBody>
          <a:bodyPr>
            <a:normAutofit/>
          </a:bodyPr>
          <a:lstStyle/>
          <a:p>
            <a:r>
              <a:rPr lang="th-TH" dirty="0"/>
              <a:t>3.2 ตามแนวตั้งฉากกับเส้นแบ่งกึ่งกลางถนน</a:t>
            </a:r>
          </a:p>
          <a:p>
            <a:r>
              <a:rPr lang="th-TH" dirty="0"/>
              <a:t>     3.2.1 กรณีไม่มีแผ่นคอนกรีตช่องจราจรด้านข้าง</a:t>
            </a:r>
          </a:p>
        </p:txBody>
      </p:sp>
      <p:graphicFrame>
        <p:nvGraphicFramePr>
          <p:cNvPr id="11" name="ตัวแทนเนื้อหา 10">
            <a:extLst>
              <a:ext uri="{FF2B5EF4-FFF2-40B4-BE49-F238E27FC236}">
                <a16:creationId xmlns:a16="http://schemas.microsoft.com/office/drawing/2014/main" id="{9BDCF5BE-5055-4F56-A0E2-39B5E80601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5102524"/>
              </p:ext>
            </p:extLst>
          </p:nvPr>
        </p:nvGraphicFramePr>
        <p:xfrm>
          <a:off x="1043608" y="2306360"/>
          <a:ext cx="7355164" cy="32411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3740">
                  <a:extLst>
                    <a:ext uri="{9D8B030D-6E8A-4147-A177-3AD203B41FA5}">
                      <a16:colId xmlns:a16="http://schemas.microsoft.com/office/drawing/2014/main" val="2070814851"/>
                    </a:ext>
                  </a:extLst>
                </a:gridCol>
                <a:gridCol w="532307">
                  <a:extLst>
                    <a:ext uri="{9D8B030D-6E8A-4147-A177-3AD203B41FA5}">
                      <a16:colId xmlns:a16="http://schemas.microsoft.com/office/drawing/2014/main" val="1249824364"/>
                    </a:ext>
                  </a:extLst>
                </a:gridCol>
                <a:gridCol w="496121">
                  <a:extLst>
                    <a:ext uri="{9D8B030D-6E8A-4147-A177-3AD203B41FA5}">
                      <a16:colId xmlns:a16="http://schemas.microsoft.com/office/drawing/2014/main" val="1760850511"/>
                    </a:ext>
                  </a:extLst>
                </a:gridCol>
                <a:gridCol w="519926">
                  <a:extLst>
                    <a:ext uri="{9D8B030D-6E8A-4147-A177-3AD203B41FA5}">
                      <a16:colId xmlns:a16="http://schemas.microsoft.com/office/drawing/2014/main" val="3880992378"/>
                    </a:ext>
                  </a:extLst>
                </a:gridCol>
                <a:gridCol w="488186">
                  <a:extLst>
                    <a:ext uri="{9D8B030D-6E8A-4147-A177-3AD203B41FA5}">
                      <a16:colId xmlns:a16="http://schemas.microsoft.com/office/drawing/2014/main" val="211921154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214462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6969012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0530336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3313822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3665361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5738785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98787569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442084534"/>
                    </a:ext>
                  </a:extLst>
                </a:gridCol>
                <a:gridCol w="802436">
                  <a:extLst>
                    <a:ext uri="{9D8B030D-6E8A-4147-A177-3AD203B41FA5}">
                      <a16:colId xmlns:a16="http://schemas.microsoft.com/office/drawing/2014/main" val="8205297"/>
                    </a:ext>
                  </a:extLst>
                </a:gridCol>
              </a:tblGrid>
              <a:tr h="324113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th-TH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8577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F0235224-337D-431B-837A-542591A303CB}"/>
              </a:ext>
            </a:extLst>
          </p:cNvPr>
          <p:cNvSpPr/>
          <p:nvPr/>
        </p:nvSpPr>
        <p:spPr>
          <a:xfrm rot="5400000">
            <a:off x="1046985" y="3744682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F3E573C1-8C02-446A-9962-A87EE1806CE3}"/>
              </a:ext>
            </a:extLst>
          </p:cNvPr>
          <p:cNvSpPr/>
          <p:nvPr/>
        </p:nvSpPr>
        <p:spPr>
          <a:xfrm rot="5400000">
            <a:off x="1551041" y="3744683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34591F5A-6F7C-4836-BE2E-AA04B8A11662}"/>
              </a:ext>
            </a:extLst>
          </p:cNvPr>
          <p:cNvSpPr/>
          <p:nvPr/>
        </p:nvSpPr>
        <p:spPr>
          <a:xfrm rot="5400000">
            <a:off x="2055097" y="3744681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DF56F699-BA7A-4BB8-8B9F-BBCE3A5B76E8}"/>
              </a:ext>
            </a:extLst>
          </p:cNvPr>
          <p:cNvSpPr/>
          <p:nvPr/>
        </p:nvSpPr>
        <p:spPr>
          <a:xfrm rot="5400000">
            <a:off x="2559153" y="3744682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A459E13C-75AE-4786-9032-69B5C5EC667B}"/>
              </a:ext>
            </a:extLst>
          </p:cNvPr>
          <p:cNvSpPr/>
          <p:nvPr/>
        </p:nvSpPr>
        <p:spPr>
          <a:xfrm rot="5400000">
            <a:off x="3063209" y="3744682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1377480E-8644-4FEA-805D-C61B26EA9CF1}"/>
              </a:ext>
            </a:extLst>
          </p:cNvPr>
          <p:cNvSpPr/>
          <p:nvPr/>
        </p:nvSpPr>
        <p:spPr>
          <a:xfrm rot="5400000">
            <a:off x="3567265" y="3744683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F8D2E60B-91A8-4308-B8C8-F87118BF211B}"/>
              </a:ext>
            </a:extLst>
          </p:cNvPr>
          <p:cNvSpPr/>
          <p:nvPr/>
        </p:nvSpPr>
        <p:spPr>
          <a:xfrm rot="5400000">
            <a:off x="4071321" y="3744681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FFA229A1-1BD9-417A-8C23-F5AE0B596322}"/>
              </a:ext>
            </a:extLst>
          </p:cNvPr>
          <p:cNvSpPr/>
          <p:nvPr/>
        </p:nvSpPr>
        <p:spPr>
          <a:xfrm rot="5400000">
            <a:off x="4575377" y="3744682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CF24A4FF-52E1-42E0-9927-D0E226F16C5E}"/>
              </a:ext>
            </a:extLst>
          </p:cNvPr>
          <p:cNvSpPr/>
          <p:nvPr/>
        </p:nvSpPr>
        <p:spPr>
          <a:xfrm rot="5400000">
            <a:off x="5085907" y="3744681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351FDF95-E624-496F-9C3F-D94F3B0DE070}"/>
              </a:ext>
            </a:extLst>
          </p:cNvPr>
          <p:cNvSpPr/>
          <p:nvPr/>
        </p:nvSpPr>
        <p:spPr>
          <a:xfrm rot="5400000">
            <a:off x="5589963" y="3744682"/>
            <a:ext cx="2520000" cy="5105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C2CADF3-45EE-4CBC-A62D-2DF2D2569A31}"/>
              </a:ext>
            </a:extLst>
          </p:cNvPr>
          <p:cNvSpPr/>
          <p:nvPr/>
        </p:nvSpPr>
        <p:spPr>
          <a:xfrm rot="5400000">
            <a:off x="1421776" y="3779032"/>
            <a:ext cx="2160000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211A81D-2CA0-48E5-8FC9-C7BC742A13B2}"/>
              </a:ext>
            </a:extLst>
          </p:cNvPr>
          <p:cNvGrpSpPr/>
          <p:nvPr/>
        </p:nvGrpSpPr>
        <p:grpSpPr>
          <a:xfrm>
            <a:off x="2038772" y="5189130"/>
            <a:ext cx="769044" cy="400110"/>
            <a:chOff x="1469628" y="3008678"/>
            <a:chExt cx="791744" cy="400110"/>
          </a:xfrm>
        </p:grpSpPr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37F60D89-AEE3-4D26-AD4C-B35099B3A0DF}"/>
                </a:ext>
              </a:extLst>
            </p:cNvPr>
            <p:cNvSpPr txBox="1"/>
            <p:nvPr/>
          </p:nvSpPr>
          <p:spPr>
            <a:xfrm>
              <a:off x="1475656" y="3008678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1.0 ม.</a:t>
              </a:r>
            </a:p>
          </p:txBody>
        </p:sp>
        <p:cxnSp>
          <p:nvCxnSpPr>
            <p:cNvPr id="54" name="ลูกศรเชื่อมต่อแบบตรง 53">
              <a:extLst>
                <a:ext uri="{FF2B5EF4-FFF2-40B4-BE49-F238E27FC236}">
                  <a16:creationId xmlns:a16="http://schemas.microsoft.com/office/drawing/2014/main" id="{BDDF9B22-89D3-4614-B245-89746B417DB9}"/>
                </a:ext>
              </a:extLst>
            </p:cNvPr>
            <p:cNvCxnSpPr/>
            <p:nvPr/>
          </p:nvCxnSpPr>
          <p:spPr>
            <a:xfrm>
              <a:off x="1469628" y="3264772"/>
              <a:ext cx="5398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0EB102AD-B642-4617-9483-22FD028A4931}"/>
              </a:ext>
            </a:extLst>
          </p:cNvPr>
          <p:cNvSpPr/>
          <p:nvPr/>
        </p:nvSpPr>
        <p:spPr>
          <a:xfrm rot="5400000">
            <a:off x="1551724" y="4117733"/>
            <a:ext cx="2160000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8705ABB0-BC9B-4767-8143-FC931B8AD515}"/>
              </a:ext>
            </a:extLst>
          </p:cNvPr>
          <p:cNvSpPr/>
          <p:nvPr/>
        </p:nvSpPr>
        <p:spPr>
          <a:xfrm rot="5400000">
            <a:off x="6100493" y="3744680"/>
            <a:ext cx="2520000" cy="51053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344817CD-9569-43B7-8CC7-512970557DF1}"/>
              </a:ext>
            </a:extLst>
          </p:cNvPr>
          <p:cNvSpPr/>
          <p:nvPr/>
        </p:nvSpPr>
        <p:spPr>
          <a:xfrm rot="5400000">
            <a:off x="6604549" y="3744681"/>
            <a:ext cx="2520000" cy="51053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D1980C64-750A-467B-AD56-681315FDAEC7}"/>
              </a:ext>
            </a:extLst>
          </p:cNvPr>
          <p:cNvSpPr/>
          <p:nvPr/>
        </p:nvSpPr>
        <p:spPr>
          <a:xfrm rot="5400000">
            <a:off x="52377" y="3750535"/>
            <a:ext cx="2520000" cy="51053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0B05FC91-BC16-4305-AA77-D81343378573}"/>
              </a:ext>
            </a:extLst>
          </p:cNvPr>
          <p:cNvSpPr/>
          <p:nvPr/>
        </p:nvSpPr>
        <p:spPr>
          <a:xfrm rot="5400000">
            <a:off x="556433" y="3750536"/>
            <a:ext cx="2520000" cy="51053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8B549638-168A-444E-A3F1-020B1319547D}"/>
              </a:ext>
            </a:extLst>
          </p:cNvPr>
          <p:cNvSpPr/>
          <p:nvPr/>
        </p:nvSpPr>
        <p:spPr>
          <a:xfrm rot="5400000">
            <a:off x="5459631" y="3779032"/>
            <a:ext cx="2160000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grpSp>
        <p:nvGrpSpPr>
          <p:cNvPr id="70" name="กลุ่ม 69">
            <a:extLst>
              <a:ext uri="{FF2B5EF4-FFF2-40B4-BE49-F238E27FC236}">
                <a16:creationId xmlns:a16="http://schemas.microsoft.com/office/drawing/2014/main" id="{70FB4166-2621-48D5-BDD2-36E879164E69}"/>
              </a:ext>
            </a:extLst>
          </p:cNvPr>
          <p:cNvGrpSpPr/>
          <p:nvPr/>
        </p:nvGrpSpPr>
        <p:grpSpPr>
          <a:xfrm>
            <a:off x="6588224" y="5189130"/>
            <a:ext cx="769044" cy="400110"/>
            <a:chOff x="1469628" y="3008678"/>
            <a:chExt cx="791744" cy="400110"/>
          </a:xfrm>
        </p:grpSpPr>
        <p:sp>
          <p:nvSpPr>
            <p:cNvPr id="71" name="กล่องข้อความ 70">
              <a:extLst>
                <a:ext uri="{FF2B5EF4-FFF2-40B4-BE49-F238E27FC236}">
                  <a16:creationId xmlns:a16="http://schemas.microsoft.com/office/drawing/2014/main" id="{4D9823E5-E55C-4785-A47A-A006165913FB}"/>
                </a:ext>
              </a:extLst>
            </p:cNvPr>
            <p:cNvSpPr txBox="1"/>
            <p:nvPr/>
          </p:nvSpPr>
          <p:spPr>
            <a:xfrm>
              <a:off x="1475656" y="3008678"/>
              <a:ext cx="7857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schemeClr val="tx2"/>
                  </a:solidFill>
                </a:rPr>
                <a:t>1.0 ม.</a:t>
              </a:r>
            </a:p>
          </p:txBody>
        </p:sp>
        <p:cxnSp>
          <p:nvCxnSpPr>
            <p:cNvPr id="72" name="ลูกศรเชื่อมต่อแบบตรง 71">
              <a:extLst>
                <a:ext uri="{FF2B5EF4-FFF2-40B4-BE49-F238E27FC236}">
                  <a16:creationId xmlns:a16="http://schemas.microsoft.com/office/drawing/2014/main" id="{FF5E7724-FA2B-4D0E-BA88-865DE778FB8A}"/>
                </a:ext>
              </a:extLst>
            </p:cNvPr>
            <p:cNvCxnSpPr/>
            <p:nvPr/>
          </p:nvCxnSpPr>
          <p:spPr>
            <a:xfrm>
              <a:off x="1469628" y="3264772"/>
              <a:ext cx="539888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E6F0CFF3-6F1C-41A1-BB5B-17D33F41EEB2}"/>
              </a:ext>
            </a:extLst>
          </p:cNvPr>
          <p:cNvSpPr/>
          <p:nvPr/>
        </p:nvSpPr>
        <p:spPr>
          <a:xfrm rot="5400000">
            <a:off x="5589579" y="4117733"/>
            <a:ext cx="2160000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3432F62-5984-4068-9E00-0B690BFD6110}"/>
              </a:ext>
            </a:extLst>
          </p:cNvPr>
          <p:cNvSpPr/>
          <p:nvPr/>
        </p:nvSpPr>
        <p:spPr>
          <a:xfrm>
            <a:off x="2071698" y="2753032"/>
            <a:ext cx="5020582" cy="24987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00703291-B965-4775-BDC2-A1368E588F92}"/>
              </a:ext>
            </a:extLst>
          </p:cNvPr>
          <p:cNvGrpSpPr/>
          <p:nvPr/>
        </p:nvGrpSpPr>
        <p:grpSpPr>
          <a:xfrm>
            <a:off x="2045784" y="5373216"/>
            <a:ext cx="5046495" cy="582867"/>
            <a:chOff x="1929432" y="5168865"/>
            <a:chExt cx="5308532" cy="582867"/>
          </a:xfrm>
        </p:grpSpPr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741F900B-3C85-4767-90FE-D1245E152070}"/>
                </a:ext>
              </a:extLst>
            </p:cNvPr>
            <p:cNvSpPr txBox="1"/>
            <p:nvPr/>
          </p:nvSpPr>
          <p:spPr>
            <a:xfrm>
              <a:off x="4148617" y="5351622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10.0 ม.</a:t>
              </a:r>
            </a:p>
          </p:txBody>
        </p:sp>
        <p:cxnSp>
          <p:nvCxnSpPr>
            <p:cNvPr id="33" name="ลูกศรเชื่อมต่อแบบตรง 32">
              <a:extLst>
                <a:ext uri="{FF2B5EF4-FFF2-40B4-BE49-F238E27FC236}">
                  <a16:creationId xmlns:a16="http://schemas.microsoft.com/office/drawing/2014/main" id="{F45CC674-0CDB-482D-84FA-B70B81628C8D}"/>
                </a:ext>
              </a:extLst>
            </p:cNvPr>
            <p:cNvCxnSpPr>
              <a:cxnSpLocks/>
            </p:cNvCxnSpPr>
            <p:nvPr/>
          </p:nvCxnSpPr>
          <p:spPr>
            <a:xfrm>
              <a:off x="1929432" y="5373216"/>
              <a:ext cx="53068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13F3C878-A92C-4965-BC2D-9343FB041F58}"/>
                </a:ext>
              </a:extLst>
            </p:cNvPr>
            <p:cNvCxnSpPr/>
            <p:nvPr/>
          </p:nvCxnSpPr>
          <p:spPr>
            <a:xfrm>
              <a:off x="1935779" y="5223726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A6BD68E-A8FE-41BB-AE26-FD49C42D5F6C}"/>
                </a:ext>
              </a:extLst>
            </p:cNvPr>
            <p:cNvCxnSpPr/>
            <p:nvPr/>
          </p:nvCxnSpPr>
          <p:spPr>
            <a:xfrm>
              <a:off x="7237964" y="5168865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0599F3E3-EC2D-40AC-A7E5-ECF30C1761C1}"/>
              </a:ext>
            </a:extLst>
          </p:cNvPr>
          <p:cNvGrpSpPr/>
          <p:nvPr/>
        </p:nvGrpSpPr>
        <p:grpSpPr>
          <a:xfrm>
            <a:off x="8395183" y="2738965"/>
            <a:ext cx="954713" cy="2520000"/>
            <a:chOff x="7577595" y="2203846"/>
            <a:chExt cx="954713" cy="2982317"/>
          </a:xfrm>
        </p:grpSpPr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E29491B0-F596-48E4-907F-74FF2751A887}"/>
                </a:ext>
              </a:extLst>
            </p:cNvPr>
            <p:cNvCxnSpPr/>
            <p:nvPr/>
          </p:nvCxnSpPr>
          <p:spPr>
            <a:xfrm>
              <a:off x="7577595" y="2203846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C50039F8-0FD5-48D3-97F0-FE7763E83023}"/>
                </a:ext>
              </a:extLst>
            </p:cNvPr>
            <p:cNvCxnSpPr/>
            <p:nvPr/>
          </p:nvCxnSpPr>
          <p:spPr>
            <a:xfrm>
              <a:off x="7577595" y="5186163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ลูกศรเชื่อมต่อแบบตรง 40">
              <a:extLst>
                <a:ext uri="{FF2B5EF4-FFF2-40B4-BE49-F238E27FC236}">
                  <a16:creationId xmlns:a16="http://schemas.microsoft.com/office/drawing/2014/main" id="{DE531817-56CF-4602-8CBF-310938B8B62D}"/>
                </a:ext>
              </a:extLst>
            </p:cNvPr>
            <p:cNvCxnSpPr>
              <a:cxnSpLocks/>
            </p:cNvCxnSpPr>
            <p:nvPr/>
          </p:nvCxnSpPr>
          <p:spPr>
            <a:xfrm>
              <a:off x="7756088" y="2203846"/>
              <a:ext cx="0" cy="29650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B5295D98-A108-45E0-9148-19743981E7E2}"/>
                </a:ext>
              </a:extLst>
            </p:cNvPr>
            <p:cNvSpPr txBox="1"/>
            <p:nvPr/>
          </p:nvSpPr>
          <p:spPr>
            <a:xfrm>
              <a:off x="7746592" y="3473751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3.50 ม.</a:t>
              </a: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CBAFB134-B7AF-4D49-825A-6407C0DB54D9}"/>
              </a:ext>
            </a:extLst>
          </p:cNvPr>
          <p:cNvCxnSpPr/>
          <p:nvPr/>
        </p:nvCxnSpPr>
        <p:spPr>
          <a:xfrm>
            <a:off x="1004055" y="4005064"/>
            <a:ext cx="73551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F1A788E7-FD87-409A-B7E8-564516884AEA}"/>
              </a:ext>
            </a:extLst>
          </p:cNvPr>
          <p:cNvGrpSpPr/>
          <p:nvPr/>
        </p:nvGrpSpPr>
        <p:grpSpPr>
          <a:xfrm>
            <a:off x="2998402" y="3202701"/>
            <a:ext cx="1783503" cy="1563348"/>
            <a:chOff x="35496" y="2919601"/>
            <a:chExt cx="1783503" cy="1563348"/>
          </a:xfrm>
        </p:grpSpPr>
        <p:sp>
          <p:nvSpPr>
            <p:cNvPr id="47" name="กล่องข้อความ 46">
              <a:extLst>
                <a:ext uri="{FF2B5EF4-FFF2-40B4-BE49-F238E27FC236}">
                  <a16:creationId xmlns:a16="http://schemas.microsoft.com/office/drawing/2014/main" id="{D24F7F3E-B51F-4578-9E6B-CC8107D89894}"/>
                </a:ext>
              </a:extLst>
            </p:cNvPr>
            <p:cNvSpPr txBox="1"/>
            <p:nvPr/>
          </p:nvSpPr>
          <p:spPr>
            <a:xfrm>
              <a:off x="40510" y="2919601"/>
              <a:ext cx="1771115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ร่องล้อซ้าย</a:t>
              </a:r>
            </a:p>
          </p:txBody>
        </p:sp>
        <p:sp>
          <p:nvSpPr>
            <p:cNvPr id="48" name="กล่องข้อความ 47">
              <a:extLst>
                <a:ext uri="{FF2B5EF4-FFF2-40B4-BE49-F238E27FC236}">
                  <a16:creationId xmlns:a16="http://schemas.microsoft.com/office/drawing/2014/main" id="{86E4B3EB-BC62-4E98-B85F-510ACC8D657A}"/>
                </a:ext>
              </a:extLst>
            </p:cNvPr>
            <p:cNvSpPr txBox="1"/>
            <p:nvPr/>
          </p:nvSpPr>
          <p:spPr>
            <a:xfrm>
              <a:off x="40527" y="4082839"/>
              <a:ext cx="1778472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ร่องล้อขวา</a:t>
              </a:r>
            </a:p>
          </p:txBody>
        </p:sp>
        <p:pic>
          <p:nvPicPr>
            <p:cNvPr id="49" name="Picture 2" descr="http://www.fordservicecontent.com/images/imagen/imagen2.dll?w=600&amp;id=E165515_EUR&amp;t=JPG">
              <a:extLst>
                <a:ext uri="{FF2B5EF4-FFF2-40B4-BE49-F238E27FC236}">
                  <a16:creationId xmlns:a16="http://schemas.microsoft.com/office/drawing/2014/main" id="{54341208-3461-4C18-A318-BC2082327C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7" r="51925" b="34145"/>
            <a:stretch/>
          </p:blipFill>
          <p:spPr bwMode="auto">
            <a:xfrm>
              <a:off x="35496" y="3304932"/>
              <a:ext cx="1778472" cy="83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408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4" grpId="0" animBg="1"/>
      <p:bldP spid="69" grpId="0" animBg="1"/>
      <p:bldP spid="7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922114"/>
          </a:xfrm>
        </p:spPr>
        <p:txBody>
          <a:bodyPr/>
          <a:lstStyle/>
          <a:p>
            <a:r>
              <a:rPr lang="th-TH" dirty="0"/>
              <a:t>แบบฟอร์ม </a:t>
            </a:r>
            <a:r>
              <a:rPr lang="en-US" dirty="0"/>
              <a:t>CCL-1(</a:t>
            </a:r>
            <a:r>
              <a:rPr lang="th-TH" dirty="0"/>
              <a:t>แนวขนาน </a:t>
            </a:r>
            <a:r>
              <a:rPr lang="en-US" dirty="0"/>
              <a:t>CL)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02658CDA-E446-4E73-9277-7EC2F1B3A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686473"/>
              </p:ext>
            </p:extLst>
          </p:nvPr>
        </p:nvGraphicFramePr>
        <p:xfrm>
          <a:off x="353202" y="692697"/>
          <a:ext cx="8107219" cy="5480536"/>
        </p:xfrm>
        <a:graphic>
          <a:graphicData uri="http://schemas.openxmlformats.org/drawingml/2006/table">
            <a:tbl>
              <a:tblPr/>
              <a:tblGrid>
                <a:gridCol w="401479">
                  <a:extLst>
                    <a:ext uri="{9D8B030D-6E8A-4147-A177-3AD203B41FA5}">
                      <a16:colId xmlns:a16="http://schemas.microsoft.com/office/drawing/2014/main" val="2334714183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721833878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95096725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129284824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94731849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59191767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021082329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511441156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45416870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19933095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022232082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056890636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411981283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353622523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4342964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763107360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555992183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4427407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509862449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64448927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41224775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238095036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684297808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929990926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543585812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11953823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31582924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38231577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311217122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52342950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1524352245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2315357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3184405085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043599371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402339328"/>
                    </a:ext>
                  </a:extLst>
                </a:gridCol>
                <a:gridCol w="220164">
                  <a:extLst>
                    <a:ext uri="{9D8B030D-6E8A-4147-A177-3AD203B41FA5}">
                      <a16:colId xmlns:a16="http://schemas.microsoft.com/office/drawing/2014/main" val="2417563647"/>
                    </a:ext>
                  </a:extLst>
                </a:gridCol>
              </a:tblGrid>
              <a:tr h="226367">
                <a:tc gridSpan="36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สำนักวิเคราะห์และตรวจสอบ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14545"/>
                  </a:ext>
                </a:extLst>
              </a:tr>
              <a:tr h="185209">
                <a:tc gridSpan="36"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ตารางตรวจสอบความคลาดเคลื่อนของผิวคอนกรีต  โดยใช้เครื่องมือ บรรทัดตรง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347086"/>
                  </a:ext>
                </a:extLst>
              </a:tr>
              <a:tr h="165967"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852676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ซ่อมผิวทางผิวคอนกรีต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35566"/>
                  </a:ext>
                </a:extLst>
              </a:tr>
              <a:tr h="17234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ทางหลวงหมายเลข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 กม.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ถึง กม.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1+220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ช่องจราจร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แนวขนานกับแนวเส้นแบ่งกึ่งกลางของถนน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676779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ผู้ทดสอบ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อิทธิ,มนตรี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วันที่ทดสอบ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ก.พ. 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สำนักงานทางหลวงที่ 15 (ประจวบคีรีขันธ์)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07919"/>
                  </a:ext>
                </a:extLst>
              </a:tr>
              <a:tr h="165967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33208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825316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46588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496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38034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893800"/>
                  </a:ext>
                </a:extLst>
              </a:tr>
              <a:tr h="823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47462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9203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84023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07728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90184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97231"/>
                  </a:ext>
                </a:extLst>
              </a:tr>
              <a:tr h="823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08195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37103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326522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46583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447194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72534"/>
                  </a:ext>
                </a:extLst>
              </a:tr>
              <a:tr h="823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92147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42808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395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683175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07820"/>
                  </a:ext>
                </a:extLst>
              </a:tr>
              <a:tr h="172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20973"/>
                  </a:ext>
                </a:extLst>
              </a:tr>
              <a:tr h="165967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6311"/>
                  </a:ext>
                </a:extLst>
              </a:tr>
              <a:tr h="1800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 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ผิวหน้าคอนกรีตมีระยะห่างจากขอบบรรทัดตรงได้ไม่เกิน 3.5 มิลลิเมตร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65170"/>
                  </a:ext>
                </a:extLst>
              </a:tr>
              <a:tr h="180065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อ้างองิตาม ทล.-ม. 309 มาตรฐานถนนปอร</a:t>
                      </a:r>
                      <a:r>
                        <a:rPr lang="th-TH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์ต</a:t>
                      </a:r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แลนด์ซีเมนต์คอนกรีต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45570"/>
                  </a:ext>
                </a:extLst>
              </a:tr>
            </a:tbl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B46FE81-E309-49A8-9D52-018C71562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3" y="1062334"/>
            <a:ext cx="6635019" cy="45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3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th-TH" dirty="0"/>
              <a:t>3.การตรวจวัดความคลาดเคลื่อนของผิวคอนกรีต(ต่อ)</a:t>
            </a:r>
          </a:p>
        </p:txBody>
      </p:sp>
      <p:sp>
        <p:nvSpPr>
          <p:cNvPr id="62" name="ตัวแทนข้อความ 6">
            <a:extLst>
              <a:ext uri="{FF2B5EF4-FFF2-40B4-BE49-F238E27FC236}">
                <a16:creationId xmlns:a16="http://schemas.microsoft.com/office/drawing/2014/main" id="{82754359-6849-47AD-9F1C-D46732955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682" y="1343231"/>
            <a:ext cx="4882406" cy="933641"/>
          </a:xfrm>
        </p:spPr>
        <p:txBody>
          <a:bodyPr>
            <a:normAutofit/>
          </a:bodyPr>
          <a:lstStyle/>
          <a:p>
            <a:r>
              <a:rPr lang="th-TH" dirty="0"/>
              <a:t>3.2 ตามแนวตั้งฉากกับเส้นแบ่งกึ่งกลางถนน</a:t>
            </a:r>
          </a:p>
          <a:p>
            <a:r>
              <a:rPr lang="th-TH" dirty="0"/>
              <a:t>     3.2. กรณีมีแผ่นคอนกรีตช่องจราจรด้านข้าง</a:t>
            </a:r>
          </a:p>
        </p:txBody>
      </p:sp>
      <p:graphicFrame>
        <p:nvGraphicFramePr>
          <p:cNvPr id="11" name="ตัวแทนเนื้อหา 10">
            <a:extLst>
              <a:ext uri="{FF2B5EF4-FFF2-40B4-BE49-F238E27FC236}">
                <a16:creationId xmlns:a16="http://schemas.microsoft.com/office/drawing/2014/main" id="{9BDCF5BE-5055-4F56-A0E2-39B5E80601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66411096"/>
              </p:ext>
            </p:extLst>
          </p:nvPr>
        </p:nvGraphicFramePr>
        <p:xfrm>
          <a:off x="1043608" y="2306360"/>
          <a:ext cx="7355164" cy="37149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3740">
                  <a:extLst>
                    <a:ext uri="{9D8B030D-6E8A-4147-A177-3AD203B41FA5}">
                      <a16:colId xmlns:a16="http://schemas.microsoft.com/office/drawing/2014/main" val="2070814851"/>
                    </a:ext>
                  </a:extLst>
                </a:gridCol>
                <a:gridCol w="532307">
                  <a:extLst>
                    <a:ext uri="{9D8B030D-6E8A-4147-A177-3AD203B41FA5}">
                      <a16:colId xmlns:a16="http://schemas.microsoft.com/office/drawing/2014/main" val="1249824364"/>
                    </a:ext>
                  </a:extLst>
                </a:gridCol>
                <a:gridCol w="496121">
                  <a:extLst>
                    <a:ext uri="{9D8B030D-6E8A-4147-A177-3AD203B41FA5}">
                      <a16:colId xmlns:a16="http://schemas.microsoft.com/office/drawing/2014/main" val="1760850511"/>
                    </a:ext>
                  </a:extLst>
                </a:gridCol>
                <a:gridCol w="519926">
                  <a:extLst>
                    <a:ext uri="{9D8B030D-6E8A-4147-A177-3AD203B41FA5}">
                      <a16:colId xmlns:a16="http://schemas.microsoft.com/office/drawing/2014/main" val="3880992378"/>
                    </a:ext>
                  </a:extLst>
                </a:gridCol>
                <a:gridCol w="488186">
                  <a:extLst>
                    <a:ext uri="{9D8B030D-6E8A-4147-A177-3AD203B41FA5}">
                      <a16:colId xmlns:a16="http://schemas.microsoft.com/office/drawing/2014/main" val="211921154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214462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6969012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0530336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3313822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3665361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5738785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98787569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442084534"/>
                    </a:ext>
                  </a:extLst>
                </a:gridCol>
                <a:gridCol w="802436">
                  <a:extLst>
                    <a:ext uri="{9D8B030D-6E8A-4147-A177-3AD203B41FA5}">
                      <a16:colId xmlns:a16="http://schemas.microsoft.com/office/drawing/2014/main" val="8205297"/>
                    </a:ext>
                  </a:extLst>
                </a:gridCol>
              </a:tblGrid>
              <a:tr h="3714928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8577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211A81D-2CA0-48E5-8FC9-C7BC742A13B2}"/>
              </a:ext>
            </a:extLst>
          </p:cNvPr>
          <p:cNvGrpSpPr/>
          <p:nvPr/>
        </p:nvGrpSpPr>
        <p:grpSpPr>
          <a:xfrm>
            <a:off x="2038772" y="5189130"/>
            <a:ext cx="769044" cy="400110"/>
            <a:chOff x="1469628" y="3008678"/>
            <a:chExt cx="791744" cy="400110"/>
          </a:xfrm>
        </p:grpSpPr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37F60D89-AEE3-4D26-AD4C-B35099B3A0DF}"/>
                </a:ext>
              </a:extLst>
            </p:cNvPr>
            <p:cNvSpPr txBox="1"/>
            <p:nvPr/>
          </p:nvSpPr>
          <p:spPr>
            <a:xfrm>
              <a:off x="1475656" y="3008678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1.0 ม.</a:t>
              </a:r>
            </a:p>
          </p:txBody>
        </p:sp>
        <p:cxnSp>
          <p:nvCxnSpPr>
            <p:cNvPr id="54" name="ลูกศรเชื่อมต่อแบบตรง 53">
              <a:extLst>
                <a:ext uri="{FF2B5EF4-FFF2-40B4-BE49-F238E27FC236}">
                  <a16:creationId xmlns:a16="http://schemas.microsoft.com/office/drawing/2014/main" id="{BDDF9B22-89D3-4614-B245-89746B417DB9}"/>
                </a:ext>
              </a:extLst>
            </p:cNvPr>
            <p:cNvCxnSpPr/>
            <p:nvPr/>
          </p:nvCxnSpPr>
          <p:spPr>
            <a:xfrm>
              <a:off x="1469628" y="3264772"/>
              <a:ext cx="53988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CA4B3143-616C-4117-B0DC-4D6DDB54BE41}"/>
              </a:ext>
            </a:extLst>
          </p:cNvPr>
          <p:cNvSpPr/>
          <p:nvPr/>
        </p:nvSpPr>
        <p:spPr>
          <a:xfrm>
            <a:off x="2063849" y="4041208"/>
            <a:ext cx="5054400" cy="126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36967ABE-2B6E-484C-8A8C-0F75CB63417B}"/>
              </a:ext>
            </a:extLst>
          </p:cNvPr>
          <p:cNvSpPr/>
          <p:nvPr/>
        </p:nvSpPr>
        <p:spPr>
          <a:xfrm>
            <a:off x="4860032" y="5301208"/>
            <a:ext cx="3530416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65CFBFD5-83D8-4640-AE7B-A2EA93FE417E}"/>
              </a:ext>
            </a:extLst>
          </p:cNvPr>
          <p:cNvSpPr/>
          <p:nvPr/>
        </p:nvSpPr>
        <p:spPr>
          <a:xfrm rot="5400000">
            <a:off x="2177801" y="4691366"/>
            <a:ext cx="1079998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grpSp>
        <p:nvGrpSpPr>
          <p:cNvPr id="70" name="กลุ่ม 69">
            <a:extLst>
              <a:ext uri="{FF2B5EF4-FFF2-40B4-BE49-F238E27FC236}">
                <a16:creationId xmlns:a16="http://schemas.microsoft.com/office/drawing/2014/main" id="{70FB4166-2621-48D5-BDD2-36E879164E69}"/>
              </a:ext>
            </a:extLst>
          </p:cNvPr>
          <p:cNvGrpSpPr/>
          <p:nvPr/>
        </p:nvGrpSpPr>
        <p:grpSpPr>
          <a:xfrm>
            <a:off x="6587656" y="5230038"/>
            <a:ext cx="769044" cy="400110"/>
            <a:chOff x="1469628" y="3008678"/>
            <a:chExt cx="791744" cy="400110"/>
          </a:xfrm>
        </p:grpSpPr>
        <p:sp>
          <p:nvSpPr>
            <p:cNvPr id="71" name="กล่องข้อความ 70">
              <a:extLst>
                <a:ext uri="{FF2B5EF4-FFF2-40B4-BE49-F238E27FC236}">
                  <a16:creationId xmlns:a16="http://schemas.microsoft.com/office/drawing/2014/main" id="{4D9823E5-E55C-4785-A47A-A006165913FB}"/>
                </a:ext>
              </a:extLst>
            </p:cNvPr>
            <p:cNvSpPr txBox="1"/>
            <p:nvPr/>
          </p:nvSpPr>
          <p:spPr>
            <a:xfrm>
              <a:off x="1475656" y="3008678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1.0 ม.</a:t>
              </a:r>
            </a:p>
          </p:txBody>
        </p:sp>
        <p:cxnSp>
          <p:nvCxnSpPr>
            <p:cNvPr id="72" name="ลูกศรเชื่อมต่อแบบตรง 71">
              <a:extLst>
                <a:ext uri="{FF2B5EF4-FFF2-40B4-BE49-F238E27FC236}">
                  <a16:creationId xmlns:a16="http://schemas.microsoft.com/office/drawing/2014/main" id="{FF5E7724-FA2B-4D0E-BA88-865DE778FB8A}"/>
                </a:ext>
              </a:extLst>
            </p:cNvPr>
            <p:cNvCxnSpPr/>
            <p:nvPr/>
          </p:nvCxnSpPr>
          <p:spPr>
            <a:xfrm>
              <a:off x="1469628" y="3264772"/>
              <a:ext cx="53988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F4606D18-DB95-48FB-B564-0E21D2C1E187}"/>
              </a:ext>
            </a:extLst>
          </p:cNvPr>
          <p:cNvGrpSpPr/>
          <p:nvPr/>
        </p:nvGrpSpPr>
        <p:grpSpPr>
          <a:xfrm>
            <a:off x="8395183" y="2738965"/>
            <a:ext cx="954713" cy="1275418"/>
            <a:chOff x="7577595" y="2203846"/>
            <a:chExt cx="954713" cy="2982317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860121B-0828-400F-A568-FFCDB02095EB}"/>
                </a:ext>
              </a:extLst>
            </p:cNvPr>
            <p:cNvCxnSpPr/>
            <p:nvPr/>
          </p:nvCxnSpPr>
          <p:spPr>
            <a:xfrm>
              <a:off x="7577595" y="2203846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0E177ECD-B1AB-41B6-AB42-4DFC4589A98F}"/>
                </a:ext>
              </a:extLst>
            </p:cNvPr>
            <p:cNvCxnSpPr/>
            <p:nvPr/>
          </p:nvCxnSpPr>
          <p:spPr>
            <a:xfrm>
              <a:off x="7577595" y="5186163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ลูกศรเชื่อมต่อแบบตรง 76">
              <a:extLst>
                <a:ext uri="{FF2B5EF4-FFF2-40B4-BE49-F238E27FC236}">
                  <a16:creationId xmlns:a16="http://schemas.microsoft.com/office/drawing/2014/main" id="{D2570BBA-6E19-4AD3-AD55-7886B04164F6}"/>
                </a:ext>
              </a:extLst>
            </p:cNvPr>
            <p:cNvCxnSpPr>
              <a:cxnSpLocks/>
            </p:cNvCxnSpPr>
            <p:nvPr/>
          </p:nvCxnSpPr>
          <p:spPr>
            <a:xfrm>
              <a:off x="7756088" y="2203846"/>
              <a:ext cx="0" cy="29650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กล่องข้อความ 77">
              <a:extLst>
                <a:ext uri="{FF2B5EF4-FFF2-40B4-BE49-F238E27FC236}">
                  <a16:creationId xmlns:a16="http://schemas.microsoft.com/office/drawing/2014/main" id="{D2507B3D-6F30-41D5-9AF9-FAF97F40B003}"/>
                </a:ext>
              </a:extLst>
            </p:cNvPr>
            <p:cNvSpPr txBox="1"/>
            <p:nvPr/>
          </p:nvSpPr>
          <p:spPr>
            <a:xfrm>
              <a:off x="7746592" y="3473751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3.50 ม.</a:t>
              </a:r>
            </a:p>
          </p:txBody>
        </p:sp>
      </p:grpSp>
      <p:grpSp>
        <p:nvGrpSpPr>
          <p:cNvPr id="79" name="กลุ่ม 78">
            <a:extLst>
              <a:ext uri="{FF2B5EF4-FFF2-40B4-BE49-F238E27FC236}">
                <a16:creationId xmlns:a16="http://schemas.microsoft.com/office/drawing/2014/main" id="{3B5280FB-2E3C-4743-B345-211101B20CB8}"/>
              </a:ext>
            </a:extLst>
          </p:cNvPr>
          <p:cNvGrpSpPr/>
          <p:nvPr/>
        </p:nvGrpSpPr>
        <p:grpSpPr>
          <a:xfrm>
            <a:off x="8382808" y="4004015"/>
            <a:ext cx="954713" cy="1275418"/>
            <a:chOff x="7577595" y="2203846"/>
            <a:chExt cx="954713" cy="2982317"/>
          </a:xfrm>
        </p:grpSpPr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A65385DB-900B-4E0C-8B9D-51BFEEA5E4E7}"/>
                </a:ext>
              </a:extLst>
            </p:cNvPr>
            <p:cNvCxnSpPr/>
            <p:nvPr/>
          </p:nvCxnSpPr>
          <p:spPr>
            <a:xfrm>
              <a:off x="7577595" y="2203846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BFFA0AA8-C032-41CD-A6BA-522192F6FBFB}"/>
                </a:ext>
              </a:extLst>
            </p:cNvPr>
            <p:cNvCxnSpPr/>
            <p:nvPr/>
          </p:nvCxnSpPr>
          <p:spPr>
            <a:xfrm>
              <a:off x="7577595" y="5186163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ลูกศรเชื่อมต่อแบบตรง 81">
              <a:extLst>
                <a:ext uri="{FF2B5EF4-FFF2-40B4-BE49-F238E27FC236}">
                  <a16:creationId xmlns:a16="http://schemas.microsoft.com/office/drawing/2014/main" id="{7E082339-3EA9-4116-9590-90451A9F9439}"/>
                </a:ext>
              </a:extLst>
            </p:cNvPr>
            <p:cNvCxnSpPr>
              <a:cxnSpLocks/>
            </p:cNvCxnSpPr>
            <p:nvPr/>
          </p:nvCxnSpPr>
          <p:spPr>
            <a:xfrm>
              <a:off x="7756088" y="2203846"/>
              <a:ext cx="0" cy="29650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กล่องข้อความ 82">
              <a:extLst>
                <a:ext uri="{FF2B5EF4-FFF2-40B4-BE49-F238E27FC236}">
                  <a16:creationId xmlns:a16="http://schemas.microsoft.com/office/drawing/2014/main" id="{35972A96-AC4E-489A-8350-E332125D216E}"/>
                </a:ext>
              </a:extLst>
            </p:cNvPr>
            <p:cNvSpPr txBox="1"/>
            <p:nvPr/>
          </p:nvSpPr>
          <p:spPr>
            <a:xfrm>
              <a:off x="7746592" y="3473751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3.50 ม.</a:t>
              </a:r>
            </a:p>
          </p:txBody>
        </p:sp>
      </p:grpSp>
      <p:grpSp>
        <p:nvGrpSpPr>
          <p:cNvPr id="84" name="กลุ่ม 83">
            <a:extLst>
              <a:ext uri="{FF2B5EF4-FFF2-40B4-BE49-F238E27FC236}">
                <a16:creationId xmlns:a16="http://schemas.microsoft.com/office/drawing/2014/main" id="{587935F6-CFD9-4620-AB2A-BE0525D7ED72}"/>
              </a:ext>
            </a:extLst>
          </p:cNvPr>
          <p:cNvGrpSpPr/>
          <p:nvPr/>
        </p:nvGrpSpPr>
        <p:grpSpPr>
          <a:xfrm>
            <a:off x="2044972" y="5525958"/>
            <a:ext cx="5054401" cy="582867"/>
            <a:chOff x="1929432" y="5168865"/>
            <a:chExt cx="5308532" cy="582867"/>
          </a:xfrm>
        </p:grpSpPr>
        <p:sp>
          <p:nvSpPr>
            <p:cNvPr id="85" name="กล่องข้อความ 84">
              <a:extLst>
                <a:ext uri="{FF2B5EF4-FFF2-40B4-BE49-F238E27FC236}">
                  <a16:creationId xmlns:a16="http://schemas.microsoft.com/office/drawing/2014/main" id="{3D95F643-D712-46C0-973B-D02F80D0E651}"/>
                </a:ext>
              </a:extLst>
            </p:cNvPr>
            <p:cNvSpPr txBox="1"/>
            <p:nvPr/>
          </p:nvSpPr>
          <p:spPr>
            <a:xfrm>
              <a:off x="4148617" y="5351622"/>
              <a:ext cx="78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10.0 ม.</a:t>
              </a:r>
            </a:p>
          </p:txBody>
        </p:sp>
        <p:cxnSp>
          <p:nvCxnSpPr>
            <p:cNvPr id="86" name="ลูกศรเชื่อมต่อแบบตรง 85">
              <a:extLst>
                <a:ext uri="{FF2B5EF4-FFF2-40B4-BE49-F238E27FC236}">
                  <a16:creationId xmlns:a16="http://schemas.microsoft.com/office/drawing/2014/main" id="{B5E6AAAE-F317-4BBD-A4BA-A3CD1CF1001C}"/>
                </a:ext>
              </a:extLst>
            </p:cNvPr>
            <p:cNvCxnSpPr>
              <a:cxnSpLocks/>
            </p:cNvCxnSpPr>
            <p:nvPr/>
          </p:nvCxnSpPr>
          <p:spPr>
            <a:xfrm>
              <a:off x="1929432" y="5373216"/>
              <a:ext cx="53068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98A5E02C-D3CE-4DCC-9F23-40069D337C36}"/>
                </a:ext>
              </a:extLst>
            </p:cNvPr>
            <p:cNvCxnSpPr/>
            <p:nvPr/>
          </p:nvCxnSpPr>
          <p:spPr>
            <a:xfrm>
              <a:off x="1943536" y="5223726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C36BD005-8C01-4178-92AE-76F4EB01F94C}"/>
                </a:ext>
              </a:extLst>
            </p:cNvPr>
            <p:cNvCxnSpPr/>
            <p:nvPr/>
          </p:nvCxnSpPr>
          <p:spPr>
            <a:xfrm>
              <a:off x="7237964" y="5168865"/>
              <a:ext cx="0" cy="365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กลุ่ม 89">
            <a:extLst>
              <a:ext uri="{FF2B5EF4-FFF2-40B4-BE49-F238E27FC236}">
                <a16:creationId xmlns:a16="http://schemas.microsoft.com/office/drawing/2014/main" id="{E3AF2AC7-CC88-4389-A195-107360D884F5}"/>
              </a:ext>
            </a:extLst>
          </p:cNvPr>
          <p:cNvGrpSpPr/>
          <p:nvPr/>
        </p:nvGrpSpPr>
        <p:grpSpPr>
          <a:xfrm>
            <a:off x="8386224" y="5254355"/>
            <a:ext cx="926158" cy="400110"/>
            <a:chOff x="7577595" y="1946107"/>
            <a:chExt cx="926158" cy="3676825"/>
          </a:xfrm>
        </p:grpSpPr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49C6E28F-6B88-4D1A-AB86-62090EAC594E}"/>
                </a:ext>
              </a:extLst>
            </p:cNvPr>
            <p:cNvCxnSpPr/>
            <p:nvPr/>
          </p:nvCxnSpPr>
          <p:spPr>
            <a:xfrm>
              <a:off x="7577595" y="2203846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ตรง 91">
              <a:extLst>
                <a:ext uri="{FF2B5EF4-FFF2-40B4-BE49-F238E27FC236}">
                  <a16:creationId xmlns:a16="http://schemas.microsoft.com/office/drawing/2014/main" id="{BECBF79D-CC2E-4DA2-8789-5CD9BCF4604D}"/>
                </a:ext>
              </a:extLst>
            </p:cNvPr>
            <p:cNvCxnSpPr/>
            <p:nvPr/>
          </p:nvCxnSpPr>
          <p:spPr>
            <a:xfrm>
              <a:off x="7577595" y="5186163"/>
              <a:ext cx="305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ลูกศรเชื่อมต่อแบบตรง 92">
              <a:extLst>
                <a:ext uri="{FF2B5EF4-FFF2-40B4-BE49-F238E27FC236}">
                  <a16:creationId xmlns:a16="http://schemas.microsoft.com/office/drawing/2014/main" id="{4AD695B6-748B-4E3B-B5B7-2C5962B02493}"/>
                </a:ext>
              </a:extLst>
            </p:cNvPr>
            <p:cNvCxnSpPr>
              <a:cxnSpLocks/>
            </p:cNvCxnSpPr>
            <p:nvPr/>
          </p:nvCxnSpPr>
          <p:spPr>
            <a:xfrm>
              <a:off x="7756088" y="2203846"/>
              <a:ext cx="0" cy="29650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กล่องข้อความ 93">
              <a:extLst>
                <a:ext uri="{FF2B5EF4-FFF2-40B4-BE49-F238E27FC236}">
                  <a16:creationId xmlns:a16="http://schemas.microsoft.com/office/drawing/2014/main" id="{CB18E532-48D5-449F-942F-8CC16FF2B282}"/>
                </a:ext>
              </a:extLst>
            </p:cNvPr>
            <p:cNvSpPr txBox="1"/>
            <p:nvPr/>
          </p:nvSpPr>
          <p:spPr>
            <a:xfrm>
              <a:off x="7718037" y="1946107"/>
              <a:ext cx="785716" cy="367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/>
                <a:t>1.0 ม.</a:t>
              </a:r>
            </a:p>
          </p:txBody>
        </p:sp>
      </p:grp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9A4A8787-DEC6-4E70-9368-A713E0F3DFE9}"/>
              </a:ext>
            </a:extLst>
          </p:cNvPr>
          <p:cNvSpPr/>
          <p:nvPr/>
        </p:nvSpPr>
        <p:spPr>
          <a:xfrm>
            <a:off x="2064733" y="2745064"/>
            <a:ext cx="5054400" cy="126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C2CADF3-45EE-4CBC-A62D-2DF2D2569A31}"/>
              </a:ext>
            </a:extLst>
          </p:cNvPr>
          <p:cNvSpPr/>
          <p:nvPr/>
        </p:nvSpPr>
        <p:spPr>
          <a:xfrm rot="5400000">
            <a:off x="1933640" y="3260625"/>
            <a:ext cx="1079999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8B549638-168A-444E-A3F1-020B1319547D}"/>
              </a:ext>
            </a:extLst>
          </p:cNvPr>
          <p:cNvSpPr/>
          <p:nvPr/>
        </p:nvSpPr>
        <p:spPr>
          <a:xfrm rot="5400000">
            <a:off x="5742185" y="3989525"/>
            <a:ext cx="1079999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FCC5F84A-08F2-4BE4-93C3-FD05840A986C}"/>
              </a:ext>
            </a:extLst>
          </p:cNvPr>
          <p:cNvSpPr/>
          <p:nvPr/>
        </p:nvSpPr>
        <p:spPr>
          <a:xfrm>
            <a:off x="6110565" y="2751124"/>
            <a:ext cx="108000" cy="1080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05" name="สี่เหลี่ยมผืนผ้า 104">
            <a:extLst>
              <a:ext uri="{FF2B5EF4-FFF2-40B4-BE49-F238E27FC236}">
                <a16:creationId xmlns:a16="http://schemas.microsoft.com/office/drawing/2014/main" id="{A38C2B6E-D6E9-4368-9910-ECE206D07868}"/>
              </a:ext>
            </a:extLst>
          </p:cNvPr>
          <p:cNvSpPr/>
          <p:nvPr/>
        </p:nvSpPr>
        <p:spPr>
          <a:xfrm>
            <a:off x="7167836" y="2759102"/>
            <a:ext cx="1214972" cy="12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06" name="สี่เหลี่ยมผืนผ้า 105">
            <a:extLst>
              <a:ext uri="{FF2B5EF4-FFF2-40B4-BE49-F238E27FC236}">
                <a16:creationId xmlns:a16="http://schemas.microsoft.com/office/drawing/2014/main" id="{3A532CCA-AF16-49EE-B2D6-5F1B30E0CE35}"/>
              </a:ext>
            </a:extLst>
          </p:cNvPr>
          <p:cNvSpPr/>
          <p:nvPr/>
        </p:nvSpPr>
        <p:spPr>
          <a:xfrm>
            <a:off x="1037767" y="2745064"/>
            <a:ext cx="987100" cy="12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07" name="สี่เหลี่ยมผืนผ้า 106">
            <a:extLst>
              <a:ext uri="{FF2B5EF4-FFF2-40B4-BE49-F238E27FC236}">
                <a16:creationId xmlns:a16="http://schemas.microsoft.com/office/drawing/2014/main" id="{D5C354FB-B8C4-4E09-BDC5-C0DAB3EF0874}"/>
              </a:ext>
            </a:extLst>
          </p:cNvPr>
          <p:cNvSpPr/>
          <p:nvPr/>
        </p:nvSpPr>
        <p:spPr>
          <a:xfrm>
            <a:off x="1041940" y="4005064"/>
            <a:ext cx="989572" cy="12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08" name="สี่เหลี่ยมผืนผ้า 107">
            <a:extLst>
              <a:ext uri="{FF2B5EF4-FFF2-40B4-BE49-F238E27FC236}">
                <a16:creationId xmlns:a16="http://schemas.microsoft.com/office/drawing/2014/main" id="{2959413A-AF8C-47CE-A6E2-DF03DECD8C51}"/>
              </a:ext>
            </a:extLst>
          </p:cNvPr>
          <p:cNvSpPr/>
          <p:nvPr/>
        </p:nvSpPr>
        <p:spPr>
          <a:xfrm>
            <a:off x="7170642" y="4020752"/>
            <a:ext cx="1216800" cy="12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114" name="กล่องข้อความ 113">
            <a:extLst>
              <a:ext uri="{FF2B5EF4-FFF2-40B4-BE49-F238E27FC236}">
                <a16:creationId xmlns:a16="http://schemas.microsoft.com/office/drawing/2014/main" id="{C75A3D94-1B8B-4788-8A20-26583802D15A}"/>
              </a:ext>
            </a:extLst>
          </p:cNvPr>
          <p:cNvSpPr txBox="1"/>
          <p:nvPr/>
        </p:nvSpPr>
        <p:spPr>
          <a:xfrm>
            <a:off x="2848144" y="4859868"/>
            <a:ext cx="107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Rt.2.1</a:t>
            </a:r>
            <a:endParaRPr lang="th-TH" sz="1800" dirty="0"/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191D47A6-4C88-464B-9E61-C37ED74EBE45}"/>
              </a:ext>
            </a:extLst>
          </p:cNvPr>
          <p:cNvCxnSpPr/>
          <p:nvPr/>
        </p:nvCxnSpPr>
        <p:spPr>
          <a:xfrm>
            <a:off x="1043608" y="4016584"/>
            <a:ext cx="151216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EBC2DCF9-A423-4385-9FC7-6F726FAA96AB}"/>
              </a:ext>
            </a:extLst>
          </p:cNvPr>
          <p:cNvSpPr/>
          <p:nvPr/>
        </p:nvSpPr>
        <p:spPr>
          <a:xfrm rot="5400000">
            <a:off x="2063960" y="3974410"/>
            <a:ext cx="1079998" cy="108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cxnSp>
        <p:nvCxnSpPr>
          <p:cNvPr id="55" name="ตัวเชื่อมต่อตรง 54">
            <a:extLst>
              <a:ext uri="{FF2B5EF4-FFF2-40B4-BE49-F238E27FC236}">
                <a16:creationId xmlns:a16="http://schemas.microsoft.com/office/drawing/2014/main" id="{E3D6182A-FB0D-4E3D-9E8B-FFF95B05BCAE}"/>
              </a:ext>
            </a:extLst>
          </p:cNvPr>
          <p:cNvCxnSpPr/>
          <p:nvPr/>
        </p:nvCxnSpPr>
        <p:spPr>
          <a:xfrm>
            <a:off x="4598397" y="4024114"/>
            <a:ext cx="151216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>
            <a:extLst>
              <a:ext uri="{FF2B5EF4-FFF2-40B4-BE49-F238E27FC236}">
                <a16:creationId xmlns:a16="http://schemas.microsoft.com/office/drawing/2014/main" id="{DB13E82F-4EBB-4434-BA6F-3CDC517E4D57}"/>
              </a:ext>
            </a:extLst>
          </p:cNvPr>
          <p:cNvCxnSpPr>
            <a:cxnSpLocks/>
            <a:stCxn id="108" idx="0"/>
          </p:cNvCxnSpPr>
          <p:nvPr/>
        </p:nvCxnSpPr>
        <p:spPr>
          <a:xfrm flipV="1">
            <a:off x="7779042" y="4014384"/>
            <a:ext cx="603766" cy="636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7D30C3F3-B0F3-4B95-AA87-7ACCCD379EB7}"/>
              </a:ext>
            </a:extLst>
          </p:cNvPr>
          <p:cNvSpPr/>
          <p:nvPr/>
        </p:nvSpPr>
        <p:spPr>
          <a:xfrm>
            <a:off x="6479656" y="4211806"/>
            <a:ext cx="108000" cy="1080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FBB1B187-EDBF-4233-B9FF-D623B76D82B4}"/>
              </a:ext>
            </a:extLst>
          </p:cNvPr>
          <p:cNvSpPr/>
          <p:nvPr/>
        </p:nvSpPr>
        <p:spPr>
          <a:xfrm>
            <a:off x="6337773" y="4583525"/>
            <a:ext cx="108000" cy="10800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>
              <a:solidFill>
                <a:schemeClr val="tx1"/>
              </a:solidFill>
            </a:endParaRPr>
          </a:p>
        </p:txBody>
      </p: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55F6A2D7-A277-4A8E-BEA4-68BB18279FF5}"/>
              </a:ext>
            </a:extLst>
          </p:cNvPr>
          <p:cNvGrpSpPr/>
          <p:nvPr/>
        </p:nvGrpSpPr>
        <p:grpSpPr>
          <a:xfrm>
            <a:off x="2884205" y="2835065"/>
            <a:ext cx="1783503" cy="1079997"/>
            <a:chOff x="35496" y="2919601"/>
            <a:chExt cx="1783503" cy="1563348"/>
          </a:xfrm>
        </p:grpSpPr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94324E7C-444C-4C91-BA26-E870743E36E6}"/>
                </a:ext>
              </a:extLst>
            </p:cNvPr>
            <p:cNvSpPr txBox="1"/>
            <p:nvPr/>
          </p:nvSpPr>
          <p:spPr>
            <a:xfrm>
              <a:off x="40510" y="2919601"/>
              <a:ext cx="1771115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ร่องล้อซ้าย</a:t>
              </a:r>
            </a:p>
          </p:txBody>
        </p:sp>
        <p:sp>
          <p:nvSpPr>
            <p:cNvPr id="53" name="กล่องข้อความ 52">
              <a:extLst>
                <a:ext uri="{FF2B5EF4-FFF2-40B4-BE49-F238E27FC236}">
                  <a16:creationId xmlns:a16="http://schemas.microsoft.com/office/drawing/2014/main" id="{E647C3F1-A475-4F35-8C69-E3A543F0DFE7}"/>
                </a:ext>
              </a:extLst>
            </p:cNvPr>
            <p:cNvSpPr txBox="1"/>
            <p:nvPr/>
          </p:nvSpPr>
          <p:spPr>
            <a:xfrm>
              <a:off x="40527" y="4082839"/>
              <a:ext cx="1778472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ร่องล้อขวา</a:t>
              </a:r>
            </a:p>
          </p:txBody>
        </p:sp>
        <p:pic>
          <p:nvPicPr>
            <p:cNvPr id="57" name="Picture 2" descr="http://www.fordservicecontent.com/images/imagen/imagen2.dll?w=600&amp;id=E165515_EUR&amp;t=JPG">
              <a:extLst>
                <a:ext uri="{FF2B5EF4-FFF2-40B4-BE49-F238E27FC236}">
                  <a16:creationId xmlns:a16="http://schemas.microsoft.com/office/drawing/2014/main" id="{57BC1DCE-746A-4747-A4D8-3C84A0360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7" r="51925" b="34145"/>
            <a:stretch/>
          </p:blipFill>
          <p:spPr bwMode="auto">
            <a:xfrm>
              <a:off x="35496" y="3304932"/>
              <a:ext cx="1778472" cy="83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BE24D96E-31BB-4C76-A639-7CEE239B74DD}"/>
              </a:ext>
            </a:extLst>
          </p:cNvPr>
          <p:cNvGrpSpPr/>
          <p:nvPr/>
        </p:nvGrpSpPr>
        <p:grpSpPr>
          <a:xfrm>
            <a:off x="4151199" y="4131093"/>
            <a:ext cx="1783503" cy="1079997"/>
            <a:chOff x="35496" y="2919601"/>
            <a:chExt cx="1783503" cy="1563348"/>
          </a:xfrm>
        </p:grpSpPr>
        <p:sp>
          <p:nvSpPr>
            <p:cNvPr id="61" name="กล่องข้อความ 60">
              <a:extLst>
                <a:ext uri="{FF2B5EF4-FFF2-40B4-BE49-F238E27FC236}">
                  <a16:creationId xmlns:a16="http://schemas.microsoft.com/office/drawing/2014/main" id="{096666EC-7C06-4508-9FE4-E6A01FA5F4B9}"/>
                </a:ext>
              </a:extLst>
            </p:cNvPr>
            <p:cNvSpPr txBox="1"/>
            <p:nvPr/>
          </p:nvSpPr>
          <p:spPr>
            <a:xfrm>
              <a:off x="40510" y="2919601"/>
              <a:ext cx="1771115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ร่องล้อซ้าย</a:t>
              </a:r>
            </a:p>
          </p:txBody>
        </p:sp>
        <p:sp>
          <p:nvSpPr>
            <p:cNvPr id="63" name="กล่องข้อความ 62">
              <a:extLst>
                <a:ext uri="{FF2B5EF4-FFF2-40B4-BE49-F238E27FC236}">
                  <a16:creationId xmlns:a16="http://schemas.microsoft.com/office/drawing/2014/main" id="{750A147A-E24E-4431-9620-5C06145497C9}"/>
                </a:ext>
              </a:extLst>
            </p:cNvPr>
            <p:cNvSpPr txBox="1"/>
            <p:nvPr/>
          </p:nvSpPr>
          <p:spPr>
            <a:xfrm>
              <a:off x="40527" y="4082839"/>
              <a:ext cx="1778472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/>
                <a:t>ร่องล้อขวา</a:t>
              </a:r>
            </a:p>
          </p:txBody>
        </p:sp>
        <p:pic>
          <p:nvPicPr>
            <p:cNvPr id="64" name="Picture 2" descr="http://www.fordservicecontent.com/images/imagen/imagen2.dll?w=600&amp;id=E165515_EUR&amp;t=JPG">
              <a:extLst>
                <a:ext uri="{FF2B5EF4-FFF2-40B4-BE49-F238E27FC236}">
                  <a16:creationId xmlns:a16="http://schemas.microsoft.com/office/drawing/2014/main" id="{27DC3339-4019-4D3D-9CB3-25E7286761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7" r="51925" b="34145"/>
            <a:stretch/>
          </p:blipFill>
          <p:spPr bwMode="auto">
            <a:xfrm>
              <a:off x="35496" y="3304932"/>
              <a:ext cx="1778472" cy="83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923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0" grpId="0" animBg="1"/>
      <p:bldP spid="69" grpId="0" animBg="1"/>
      <p:bldP spid="103" grpId="0" animBg="1"/>
      <p:bldP spid="104" grpId="0" animBg="1"/>
      <p:bldP spid="58" grpId="0" animBg="1"/>
      <p:bldP spid="5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229600" cy="922114"/>
          </a:xfrm>
        </p:spPr>
        <p:txBody>
          <a:bodyPr/>
          <a:lstStyle/>
          <a:p>
            <a:r>
              <a:rPr lang="th-TH" dirty="0"/>
              <a:t>แบบฟอร์ม </a:t>
            </a:r>
            <a:r>
              <a:rPr lang="en-US" dirty="0"/>
              <a:t>CCT-1(</a:t>
            </a:r>
            <a:r>
              <a:rPr lang="th-TH" dirty="0"/>
              <a:t>แนวตั้งฉาก </a:t>
            </a:r>
            <a:r>
              <a:rPr lang="en-US" dirty="0"/>
              <a:t>CL)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189AC198-5B41-4D2E-8572-5DA5231770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238780"/>
              </p:ext>
            </p:extLst>
          </p:nvPr>
        </p:nvGraphicFramePr>
        <p:xfrm>
          <a:off x="457200" y="692696"/>
          <a:ext cx="8075249" cy="5497880"/>
        </p:xfrm>
        <a:graphic>
          <a:graphicData uri="http://schemas.openxmlformats.org/drawingml/2006/table">
            <a:tbl>
              <a:tblPr/>
              <a:tblGrid>
                <a:gridCol w="358289">
                  <a:extLst>
                    <a:ext uri="{9D8B030D-6E8A-4147-A177-3AD203B41FA5}">
                      <a16:colId xmlns:a16="http://schemas.microsoft.com/office/drawing/2014/main" val="511279181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897448963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1580520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74017613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287941201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500961790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638465778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462887105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4060454590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53964395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428954764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106994705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568058340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524025983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445695623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55674496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636205662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82959302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335769347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428559025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662141131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692247475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06676780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80444828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59107451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747458235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666401532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988331459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40509212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700205332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003847739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13958977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645501399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971461866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916318001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568787585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2403040912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1997245788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626252461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4232070549"/>
                    </a:ext>
                  </a:extLst>
                </a:gridCol>
                <a:gridCol w="192924">
                  <a:extLst>
                    <a:ext uri="{9D8B030D-6E8A-4147-A177-3AD203B41FA5}">
                      <a16:colId xmlns:a16="http://schemas.microsoft.com/office/drawing/2014/main" val="3921125552"/>
                    </a:ext>
                  </a:extLst>
                </a:gridCol>
              </a:tblGrid>
              <a:tr h="220960">
                <a:tc gridSpan="41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สำนักวิเคราะห์และตรวจสอบ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874409"/>
                  </a:ext>
                </a:extLst>
              </a:tr>
              <a:tr h="180785">
                <a:tc gridSpan="41"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ตารางตรวจสอบความคลาดเคลื่อนของผิวคอนกรีต  โดยใช้เครื่องมือ บรรทัดตรง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38984"/>
                  </a:ext>
                </a:extLst>
              </a:tr>
              <a:tr h="162002"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2428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ซ่อมผิวทางผิวคอนกรีต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185897"/>
                  </a:ext>
                </a:extLst>
              </a:tr>
              <a:tr h="168231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ทางหลวงหมายเลข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 กม.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ถึง กม.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1+220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ช่องจราจร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แนวตั้งฉากกับแนวเส้นแบ่งกึ่งกลางของถนน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47267"/>
                  </a:ext>
                </a:extLst>
              </a:tr>
              <a:tr h="16823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ผู้ทดสอบ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อิทธิ,มนตรี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วันที่ทดสอบ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ก.พ. 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สำนักงานทางหลวงที่ 15 (ประจวบคีรีขันธ์)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218877"/>
                  </a:ext>
                </a:extLst>
              </a:tr>
              <a:tr h="162002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36042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476914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653306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56654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51724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18729"/>
                  </a:ext>
                </a:extLst>
              </a:tr>
              <a:tr h="8034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872786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291164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7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56529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004208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897459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90923"/>
                  </a:ext>
                </a:extLst>
              </a:tr>
              <a:tr h="8034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36047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6301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79030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955530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75584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26488"/>
                  </a:ext>
                </a:extLst>
              </a:tr>
              <a:tr h="8034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64086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0+410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0+420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150031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7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197551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88897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AVG.=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77459"/>
                  </a:ext>
                </a:extLst>
              </a:tr>
              <a:tr h="168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871944"/>
                  </a:ext>
                </a:extLst>
              </a:tr>
              <a:tr h="162002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722016"/>
                  </a:ext>
                </a:extLst>
              </a:tr>
              <a:tr h="3240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 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ผิวหน้าคอนกรีตมีระยะห่างจากขอบบรรทัดตรงได้ไม่เกิน 3.5 มิลลิเมตร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585524"/>
                  </a:ext>
                </a:extLst>
              </a:tr>
              <a:tr h="175763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l" fontAlgn="b"/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อ้างองิตาม ทล.-ม. 309 มาตรฐานถนนปอร</a:t>
                      </a:r>
                      <a:r>
                        <a:rPr lang="th-TH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์ต</a:t>
                      </a:r>
                      <a:r>
                        <a:rPr lang="th-TH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แลนด์ซีเมนต์คอนกรีต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53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883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173241"/>
            <a:ext cx="8437595" cy="640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5952" y="625912"/>
            <a:ext cx="6712094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25400">
              <a:bevelT w="25400" h="25400"/>
              <a:contourClr>
                <a:srgbClr val="FF6600"/>
              </a:contourClr>
            </a:sp3d>
          </a:bodyPr>
          <a:lstStyle/>
          <a:p>
            <a:pPr algn="ctr">
              <a:defRPr/>
            </a:pPr>
            <a:r>
              <a:rPr lang="th-TH" sz="12000" b="1" dirty="0">
                <a:ln w="11430"/>
                <a:gradFill>
                  <a:gsLst>
                    <a:gs pos="0">
                      <a:srgbClr val="FF6600"/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rgbClr val="FFFF66"/>
                    </a:gs>
                  </a:gsLst>
                  <a:lin ang="5400000"/>
                </a:gradFill>
                <a:effectLst>
                  <a:outerShdw blurRad="80000" dist="40000" dir="5040000" sx="101000" sy="101000" algn="tl">
                    <a:srgbClr val="000000">
                      <a:alpha val="72000"/>
                    </a:srgbClr>
                  </a:outerShdw>
                </a:effectLst>
                <a:latin typeface="PSL Panpilas" pitchFamily="18" charset="-34"/>
                <a:cs typeface="PSL Panpilas" pitchFamily="18" charset="-34"/>
              </a:rPr>
              <a:t>จบการนำเสนอ</a:t>
            </a:r>
            <a:endParaRPr lang="en-US" sz="12000" b="1" dirty="0">
              <a:ln w="11430"/>
              <a:gradFill>
                <a:gsLst>
                  <a:gs pos="0">
                    <a:srgbClr val="FF6600"/>
                  </a:gs>
                  <a:gs pos="25000">
                    <a:srgbClr val="FFFF00"/>
                  </a:gs>
                  <a:gs pos="50000">
                    <a:srgbClr val="FFC000"/>
                  </a:gs>
                  <a:gs pos="75000">
                    <a:srgbClr val="FFFF00"/>
                  </a:gs>
                  <a:gs pos="100000">
                    <a:srgbClr val="FFFF66"/>
                  </a:gs>
                </a:gsLst>
                <a:lin ang="5400000"/>
              </a:gradFill>
              <a:effectLst>
                <a:outerShdw blurRad="80000" dist="40000" dir="5040000" sx="101000" sy="101000" algn="tl">
                  <a:srgbClr val="000000">
                    <a:alpha val="72000"/>
                  </a:srgbClr>
                </a:outerShdw>
              </a:effectLst>
              <a:latin typeface="PSL Panpilas" pitchFamily="18" charset="-34"/>
              <a:cs typeface="PSL Panpilas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436696"/>
            <a:ext cx="3049931" cy="30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.15</a:t>
            </a: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686800" cy="1143000"/>
          </a:xfrm>
          <a:solidFill>
            <a:schemeClr val="accent6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ข้อกำหนดคุณสมบัติของวัสดุที่ใช้ในการก่อสร้างถนนคอนกรีต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09" y="1197670"/>
            <a:ext cx="8638781" cy="446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2999711"/>
            <a:ext cx="3993226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079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08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12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82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6245249"/>
            <a:ext cx="843759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03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A2351C-0A7E-41A4-91DD-FF7D0F86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90953CC-E304-4A6C-8112-97E4EE4DD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6108020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2842</TotalTime>
  <Words>2053</Words>
  <Application>Microsoft Office PowerPoint</Application>
  <PresentationFormat>นำเสนอทางหน้าจอ (4:3)</PresentationFormat>
  <Paragraphs>1763</Paragraphs>
  <Slides>94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94</vt:i4>
      </vt:variant>
    </vt:vector>
  </HeadingPairs>
  <TitlesOfParts>
    <vt:vector size="101" baseType="lpstr">
      <vt:lpstr>Angsana New</vt:lpstr>
      <vt:lpstr>Arial</vt:lpstr>
      <vt:lpstr>Calibri</vt:lpstr>
      <vt:lpstr>Cordia New</vt:lpstr>
      <vt:lpstr>PSL Panpilas</vt:lpstr>
      <vt:lpstr>TH SarabunPSK</vt:lpstr>
      <vt:lpstr>ชุดรูปแบบของ Office</vt:lpstr>
      <vt:lpstr>งานนำเสนอ PowerPoint</vt:lpstr>
      <vt:lpstr>หัวข้อการนำเสนอ</vt:lpstr>
      <vt:lpstr>งานนำเสนอ PowerPoint</vt:lpstr>
      <vt:lpstr>บทนำ</vt:lpstr>
      <vt:lpstr>งานนำเสนอ PowerPoint</vt:lpstr>
      <vt:lpstr>งานนำเสนอ PowerPoint</vt:lpstr>
      <vt:lpstr>โครงสร้างของถนนคอนกรีต</vt:lpstr>
      <vt:lpstr>ส่วนที่ 1</vt:lpstr>
      <vt:lpstr>ข้อกำหนดคุณสมบัติของวัสดุที่ใช้ในการก่อสร้างถนนคอนกรีต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ภาพตัวอย่าง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เน้นวิธีการตั้งแบบให้ได้ระดับ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การเก็บตัวอย่างแท่งคอนกรีต</vt:lpstr>
      <vt:lpstr>งานนำเสนอ PowerPoint</vt:lpstr>
      <vt:lpstr>งานนำเสนอ PowerPoint</vt:lpstr>
      <vt:lpstr>ภาพตัดjoint</vt:lpstr>
      <vt:lpstr>งานนำเสนอ PowerPoint</vt:lpstr>
      <vt:lpstr>การส่งหนังสือขอทดสอบลูกปูน</vt:lpstr>
      <vt:lpstr>การตรวจวัดความเรียบผิวทางโครงการก่อสร้างทางหลวง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การตรวจวัดความเรียบ ด้วย ไม้บรรทัดวัดความเรียบ หรือ บรรทัดตรง</vt:lpstr>
      <vt:lpstr>การตรวจวัดความเรียบผิวทางโครงการก่อสร้างทางหลวง</vt:lpstr>
      <vt:lpstr>3.การตรวจวัดความคลาดเคลื่อนของผิวคอนกรีต</vt:lpstr>
      <vt:lpstr>3.การตรวจวัดความคลาดเคลื่อนของผิวคอนกรีต(ต่อ)</vt:lpstr>
      <vt:lpstr>แบบฟอร์ม CCL-1(แนวขนาน CL)</vt:lpstr>
      <vt:lpstr>3.การตรวจวัดความคลาดเคลื่อนของผิวคอนกรีต(ต่อ)</vt:lpstr>
      <vt:lpstr>แบบฟอร์ม CCT-1(แนวตั้งฉาก CL)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home</dc:creator>
  <cp:lastModifiedBy>montree</cp:lastModifiedBy>
  <cp:revision>194</cp:revision>
  <dcterms:created xsi:type="dcterms:W3CDTF">2018-08-03T07:24:31Z</dcterms:created>
  <dcterms:modified xsi:type="dcterms:W3CDTF">2018-10-02T02:03:26Z</dcterms:modified>
</cp:coreProperties>
</file>